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258" r:id="rId3"/>
    <p:sldId id="260" r:id="rId4"/>
    <p:sldId id="262" r:id="rId5"/>
    <p:sldId id="268" r:id="rId6"/>
    <p:sldId id="264" r:id="rId7"/>
    <p:sldId id="265" r:id="rId8"/>
    <p:sldId id="266" r:id="rId9"/>
    <p:sldId id="267" r:id="rId10"/>
    <p:sldId id="272" r:id="rId11"/>
    <p:sldId id="273" r:id="rId12"/>
    <p:sldId id="274" r:id="rId13"/>
    <p:sldId id="275" r:id="rId14"/>
    <p:sldId id="276" r:id="rId15"/>
    <p:sldId id="277" r:id="rId16"/>
    <p:sldId id="278" r:id="rId17"/>
    <p:sldId id="279" r:id="rId18"/>
    <p:sldId id="280" r:id="rId19"/>
    <p:sldId id="28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7" d="100"/>
          <a:sy n="87" d="100"/>
        </p:scale>
        <p:origin x="-13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9E361-1D7B-4FB5-ACB7-5E21359FA016}" type="datetimeFigureOut">
              <a:rPr lang="ru-RU" smtClean="0"/>
              <a:t>05.05.2022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A9183-3009-4CED-9668-6A0F36F22255}" type="slidenum">
              <a:rPr lang="ru-RU" smtClean="0"/>
              <a:t>‹#›</a:t>
            </a:fld>
            <a:endParaRPr lang="ru-RU"/>
          </a:p>
        </p:txBody>
      </p:sp>
    </p:spTree>
    <p:extLst>
      <p:ext uri="{BB962C8B-B14F-4D97-AF65-F5344CB8AC3E}">
        <p14:creationId xmlns:p14="http://schemas.microsoft.com/office/powerpoint/2010/main" val="72338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chemeClr val="tx1"/>
                </a:solidFill>
                <a:latin typeface="Calibri" pitchFamily="34" charset="0"/>
                <a:cs typeface="Arial" charset="0"/>
              </a:defRPr>
            </a:lvl1pPr>
            <a:lvl2pPr marL="742950" indent="-285750">
              <a:defRPr sz="3200" b="1">
                <a:solidFill>
                  <a:schemeClr val="tx1"/>
                </a:solidFill>
                <a:latin typeface="Calibri" pitchFamily="34" charset="0"/>
                <a:cs typeface="Arial" charset="0"/>
              </a:defRPr>
            </a:lvl2pPr>
            <a:lvl3pPr marL="1143000" indent="-228600">
              <a:defRPr sz="3200" b="1">
                <a:solidFill>
                  <a:schemeClr val="tx1"/>
                </a:solidFill>
                <a:latin typeface="Calibri" pitchFamily="34" charset="0"/>
                <a:cs typeface="Arial" charset="0"/>
              </a:defRPr>
            </a:lvl3pPr>
            <a:lvl4pPr marL="1600200" indent="-228600">
              <a:defRPr sz="3200" b="1">
                <a:solidFill>
                  <a:schemeClr val="tx1"/>
                </a:solidFill>
                <a:latin typeface="Calibri" pitchFamily="34" charset="0"/>
                <a:cs typeface="Arial" charset="0"/>
              </a:defRPr>
            </a:lvl4pPr>
            <a:lvl5pPr marL="2057400" indent="-228600">
              <a:defRPr sz="3200" b="1">
                <a:solidFill>
                  <a:schemeClr val="tx1"/>
                </a:solidFill>
                <a:latin typeface="Calibri" pitchFamily="34" charset="0"/>
                <a:cs typeface="Arial" charset="0"/>
              </a:defRPr>
            </a:lvl5pPr>
            <a:lvl6pPr marL="2514600" indent="-228600" algn="ctr" eaLnBrk="0" fontAlgn="base" hangingPunct="0">
              <a:spcBef>
                <a:spcPct val="0"/>
              </a:spcBef>
              <a:spcAft>
                <a:spcPct val="0"/>
              </a:spcAft>
              <a:defRPr sz="3200" b="1">
                <a:solidFill>
                  <a:schemeClr val="tx1"/>
                </a:solidFill>
                <a:latin typeface="Calibri" pitchFamily="34" charset="0"/>
                <a:cs typeface="Arial" charset="0"/>
              </a:defRPr>
            </a:lvl6pPr>
            <a:lvl7pPr marL="2971800" indent="-228600" algn="ctr" eaLnBrk="0" fontAlgn="base" hangingPunct="0">
              <a:spcBef>
                <a:spcPct val="0"/>
              </a:spcBef>
              <a:spcAft>
                <a:spcPct val="0"/>
              </a:spcAft>
              <a:defRPr sz="3200" b="1">
                <a:solidFill>
                  <a:schemeClr val="tx1"/>
                </a:solidFill>
                <a:latin typeface="Calibri" pitchFamily="34" charset="0"/>
                <a:cs typeface="Arial" charset="0"/>
              </a:defRPr>
            </a:lvl7pPr>
            <a:lvl8pPr marL="3429000" indent="-228600" algn="ctr" eaLnBrk="0" fontAlgn="base" hangingPunct="0">
              <a:spcBef>
                <a:spcPct val="0"/>
              </a:spcBef>
              <a:spcAft>
                <a:spcPct val="0"/>
              </a:spcAft>
              <a:defRPr sz="3200" b="1">
                <a:solidFill>
                  <a:schemeClr val="tx1"/>
                </a:solidFill>
                <a:latin typeface="Calibri" pitchFamily="34" charset="0"/>
                <a:cs typeface="Arial" charset="0"/>
              </a:defRPr>
            </a:lvl8pPr>
            <a:lvl9pPr marL="3886200" indent="-228600" algn="ctr" eaLnBrk="0" fontAlgn="base" hangingPunct="0">
              <a:spcBef>
                <a:spcPct val="0"/>
              </a:spcBef>
              <a:spcAft>
                <a:spcPct val="0"/>
              </a:spcAft>
              <a:defRPr sz="3200" b="1">
                <a:solidFill>
                  <a:schemeClr val="tx1"/>
                </a:solidFill>
                <a:latin typeface="Calibri" pitchFamily="34" charset="0"/>
                <a:cs typeface="Arial" charset="0"/>
              </a:defRPr>
            </a:lvl9pPr>
          </a:lstStyle>
          <a:p>
            <a:fld id="{2AB90D9F-D242-4B59-9971-D8861553AED9}" type="slidenum">
              <a:rPr lang="ru-RU" sz="1200" smtClean="0"/>
              <a:pPr/>
              <a:t>9</a:t>
            </a:fld>
            <a:endParaRPr lang="ru-RU"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endParaRPr lang="ru-RU"/>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4E81A614-E5F8-48F3-87BD-FB6E609AD57F}" type="slidenum">
              <a:rPr lang="ru-RU"/>
              <a:pPr>
                <a:defRPr/>
              </a:pPr>
              <a:t>‹#›</a:t>
            </a:fld>
            <a:endParaRPr lang="ru-RU"/>
          </a:p>
        </p:txBody>
      </p:sp>
    </p:spTree>
    <p:extLst>
      <p:ext uri="{BB962C8B-B14F-4D97-AF65-F5344CB8AC3E}">
        <p14:creationId xmlns:p14="http://schemas.microsoft.com/office/powerpoint/2010/main" val="249750884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7714"/>
            <a:ext cx="9144000" cy="6858000"/>
          </a:xfrm>
          <a:solidFill>
            <a:schemeClr val="accent3">
              <a:lumMod val="40000"/>
              <a:lumOff val="60000"/>
            </a:schemeClr>
          </a:solidFill>
        </p:spPr>
        <p:txBody>
          <a:bodyPr rtlCol="0">
            <a:noAutofit/>
          </a:bodyPr>
          <a:lstStyle/>
          <a:p>
            <a:pPr eaLnBrk="1" fontAlgn="auto" hangingPunct="1">
              <a:spcAft>
                <a:spcPts val="0"/>
              </a:spcAft>
              <a:defRPr/>
            </a:pPr>
            <a:r>
              <a:rPr lang="ru-RU" sz="6000" dirty="0" smtClean="0">
                <a:solidFill>
                  <a:srgbClr val="BF4F11"/>
                </a:solidFill>
                <a:effectLst>
                  <a:outerShdw blurRad="38100" dist="38100" dir="2700000" algn="tl">
                    <a:srgbClr val="000000"/>
                  </a:outerShdw>
                </a:effectLst>
                <a:latin typeface="Tahoma" pitchFamily="34" charset="0"/>
              </a:rPr>
              <a:t/>
            </a:r>
            <a:br>
              <a:rPr lang="ru-RU" sz="6000" dirty="0" smtClean="0">
                <a:solidFill>
                  <a:srgbClr val="BF4F11"/>
                </a:solidFill>
                <a:effectLst>
                  <a:outerShdw blurRad="38100" dist="38100" dir="2700000" algn="tl">
                    <a:srgbClr val="000000"/>
                  </a:outerShdw>
                </a:effectLst>
                <a:latin typeface="Tahoma" pitchFamily="34" charset="0"/>
              </a:rPr>
            </a:br>
            <a:r>
              <a:rPr lang="ru-RU" sz="6000" dirty="0" smtClean="0">
                <a:solidFill>
                  <a:srgbClr val="BF4F11"/>
                </a:solidFill>
                <a:effectLst>
                  <a:outerShdw blurRad="38100" dist="38100" dir="2700000" algn="tl">
                    <a:srgbClr val="000000"/>
                  </a:outerShdw>
                </a:effectLst>
                <a:latin typeface="Tahoma" pitchFamily="34" charset="0"/>
              </a:rPr>
              <a:t>ВНИМАНИЕ, ЭКЗАМЕН !</a:t>
            </a:r>
            <a:br>
              <a:rPr lang="ru-RU" sz="6000" dirty="0" smtClean="0">
                <a:solidFill>
                  <a:srgbClr val="BF4F11"/>
                </a:solidFill>
                <a:effectLst>
                  <a:outerShdw blurRad="38100" dist="38100" dir="2700000" algn="tl">
                    <a:srgbClr val="000000"/>
                  </a:outerShdw>
                </a:effectLst>
                <a:latin typeface="Tahoma" pitchFamily="34" charset="0"/>
              </a:rPr>
            </a:br>
            <a:r>
              <a:rPr lang="ru-RU" sz="6600" dirty="0">
                <a:solidFill>
                  <a:srgbClr val="BF4F11"/>
                </a:solidFill>
                <a:effectLst>
                  <a:outerShdw blurRad="38100" dist="38100" dir="2700000" algn="tl">
                    <a:srgbClr val="000000"/>
                  </a:outerShdw>
                </a:effectLst>
                <a:latin typeface="Tahoma" pitchFamily="34" charset="0"/>
              </a:rPr>
              <a:t/>
            </a:r>
            <a:br>
              <a:rPr lang="ru-RU" sz="6600" dirty="0">
                <a:solidFill>
                  <a:srgbClr val="BF4F11"/>
                </a:solidFill>
                <a:effectLst>
                  <a:outerShdw blurRad="38100" dist="38100" dir="2700000" algn="tl">
                    <a:srgbClr val="000000"/>
                  </a:outerShdw>
                </a:effectLst>
                <a:latin typeface="Tahoma" pitchFamily="34" charset="0"/>
              </a:rPr>
            </a:br>
            <a:endParaRPr lang="ru-RU" sz="3600" dirty="0"/>
          </a:p>
        </p:txBody>
      </p:sp>
      <p:sp>
        <p:nvSpPr>
          <p:cNvPr id="9219" name="Подзаголовок 2"/>
          <p:cNvSpPr>
            <a:spLocks noGrp="1"/>
          </p:cNvSpPr>
          <p:nvPr>
            <p:ph type="subTitle" idx="1"/>
          </p:nvPr>
        </p:nvSpPr>
        <p:spPr>
          <a:xfrm>
            <a:off x="467544" y="5013177"/>
            <a:ext cx="8247831" cy="1687662"/>
          </a:xfrm>
        </p:spPr>
        <p:txBody>
          <a:bodyPr>
            <a:normAutofit/>
          </a:bodyPr>
          <a:lstStyle/>
          <a:p>
            <a:pPr>
              <a:lnSpc>
                <a:spcPct val="90000"/>
              </a:lnSpc>
            </a:pPr>
            <a:r>
              <a:rPr lang="ru-RU" sz="3600" dirty="0">
                <a:solidFill>
                  <a:srgbClr val="BF4F11"/>
                </a:solidFill>
                <a:effectLst>
                  <a:outerShdw blurRad="38100" dist="38100" dir="2700000" algn="tl">
                    <a:srgbClr val="000000"/>
                  </a:outerShdw>
                </a:effectLst>
                <a:latin typeface="Tahoma" pitchFamily="34" charset="0"/>
              </a:rPr>
              <a:t>СОВЕТЫ ПСИХОЛОГОВ</a:t>
            </a:r>
            <a:endParaRPr lang="ru-RU" sz="3600" dirty="0" smtClean="0">
              <a:solidFill>
                <a:schemeClr val="tx2"/>
              </a:solidFill>
            </a:endParaRPr>
          </a:p>
        </p:txBody>
      </p:sp>
      <p:sp>
        <p:nvSpPr>
          <p:cNvPr id="9221" name="Прямоугольник 4"/>
          <p:cNvSpPr>
            <a:spLocks noChangeArrowheads="1"/>
          </p:cNvSpPr>
          <p:nvPr/>
        </p:nvSpPr>
        <p:spPr bwMode="auto">
          <a:xfrm>
            <a:off x="2143125" y="214313"/>
            <a:ext cx="6357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dirty="0">
                <a:solidFill>
                  <a:srgbClr val="2710D2"/>
                </a:solidFill>
                <a:latin typeface="Times New Roman" pitchFamily="18" charset="0"/>
                <a:cs typeface="Times New Roman" pitchFamily="18" charset="0"/>
              </a:rPr>
              <a:t/>
            </a:r>
            <a:br>
              <a:rPr lang="ru-RU" sz="1600" dirty="0">
                <a:solidFill>
                  <a:srgbClr val="2710D2"/>
                </a:solidFill>
                <a:latin typeface="Times New Roman" pitchFamily="18" charset="0"/>
                <a:cs typeface="Times New Roman" pitchFamily="18" charset="0"/>
              </a:rPr>
            </a:br>
            <a:endParaRPr lang="ru-RU" sz="1600" dirty="0">
              <a:solidFill>
                <a:srgbClr val="2710D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000" y="125742"/>
            <a:ext cx="30353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595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subTitle" idx="1"/>
          </p:nvPr>
        </p:nvSpPr>
        <p:spPr>
          <a:xfrm>
            <a:off x="0" y="1052736"/>
            <a:ext cx="9144000" cy="5805263"/>
          </a:xfrm>
          <a:solidFill>
            <a:schemeClr val="accent3">
              <a:lumMod val="40000"/>
              <a:lumOff val="60000"/>
            </a:schemeClr>
          </a:solidFill>
        </p:spPr>
        <p:txBody>
          <a:bodyPr lIns="360000" tIns="180000" rIns="360000" bIns="180000">
            <a:normAutofit/>
          </a:bodyPr>
          <a:lstStyle/>
          <a:p>
            <a:pPr marR="0" algn="just">
              <a:lnSpc>
                <a:spcPct val="90000"/>
              </a:lnSpc>
            </a:pPr>
            <a:r>
              <a:rPr lang="ru-RU" sz="3000" dirty="0" smtClean="0">
                <a:solidFill>
                  <a:schemeClr val="accent1">
                    <a:lumMod val="50000"/>
                  </a:schemeClr>
                </a:solidFill>
              </a:rPr>
              <a:t>	Рекомендуем правильно питаться. Питание должно быть 3-4 разовым, калорийным, богатым витаминами. Полезно употреблять в пищу шоколад, овощи, фрукты, рыбу, мясо.</a:t>
            </a:r>
          </a:p>
          <a:p>
            <a:pPr marR="0" algn="just">
              <a:lnSpc>
                <a:spcPct val="90000"/>
              </a:lnSpc>
            </a:pPr>
            <a:endParaRPr lang="ru-RU" sz="3000" dirty="0" smtClean="0"/>
          </a:p>
        </p:txBody>
      </p:sp>
      <p:pic>
        <p:nvPicPr>
          <p:cNvPr id="16387" name="Picture 2" descr="C:\Documents and Settings\Admin\Рабочий стол\экзамены\картинки\246151.jpg"/>
          <p:cNvPicPr>
            <a:picLocks noChangeAspect="1" noChangeArrowheads="1"/>
          </p:cNvPicPr>
          <p:nvPr/>
        </p:nvPicPr>
        <p:blipFill>
          <a:blip r:embed="rId2"/>
          <a:srcRect/>
          <a:stretch>
            <a:fillRect/>
          </a:stretch>
        </p:blipFill>
        <p:spPr bwMode="auto">
          <a:xfrm>
            <a:off x="214313" y="3357563"/>
            <a:ext cx="1874837" cy="2500312"/>
          </a:xfrm>
          <a:prstGeom prst="rect">
            <a:avLst/>
          </a:prstGeom>
          <a:noFill/>
          <a:ln w="9525">
            <a:noFill/>
            <a:miter lim="800000"/>
            <a:headEnd/>
            <a:tailEnd/>
          </a:ln>
        </p:spPr>
      </p:pic>
      <p:pic>
        <p:nvPicPr>
          <p:cNvPr id="16388" name="Picture 3" descr="C:\Documents and Settings\Admin\Рабочий стол\экзамены\картинки\979651.jpeg"/>
          <p:cNvPicPr>
            <a:picLocks noChangeAspect="1" noChangeArrowheads="1"/>
          </p:cNvPicPr>
          <p:nvPr/>
        </p:nvPicPr>
        <p:blipFill>
          <a:blip r:embed="rId3"/>
          <a:srcRect/>
          <a:stretch>
            <a:fillRect/>
          </a:stretch>
        </p:blipFill>
        <p:spPr bwMode="auto">
          <a:xfrm>
            <a:off x="1857375" y="4357688"/>
            <a:ext cx="2952750" cy="2214562"/>
          </a:xfrm>
          <a:prstGeom prst="rect">
            <a:avLst/>
          </a:prstGeom>
          <a:noFill/>
          <a:ln w="9525">
            <a:noFill/>
            <a:miter lim="800000"/>
            <a:headEnd/>
            <a:tailEnd/>
          </a:ln>
        </p:spPr>
      </p:pic>
      <p:pic>
        <p:nvPicPr>
          <p:cNvPr id="16389" name="Picture 4" descr="C:\Documents and Settings\Admin\Рабочий стол\экзамены\картинки\webshop_plade_forside1.jpg"/>
          <p:cNvPicPr>
            <a:picLocks noChangeAspect="1" noChangeArrowheads="1"/>
          </p:cNvPicPr>
          <p:nvPr/>
        </p:nvPicPr>
        <p:blipFill>
          <a:blip r:embed="rId4"/>
          <a:srcRect/>
          <a:stretch>
            <a:fillRect/>
          </a:stretch>
        </p:blipFill>
        <p:spPr bwMode="auto">
          <a:xfrm>
            <a:off x="4143375" y="3429000"/>
            <a:ext cx="2357438" cy="1768475"/>
          </a:xfrm>
          <a:prstGeom prst="rect">
            <a:avLst/>
          </a:prstGeom>
          <a:noFill/>
          <a:ln w="9525">
            <a:noFill/>
            <a:miter lim="800000"/>
            <a:headEnd/>
            <a:tailEnd/>
          </a:ln>
        </p:spPr>
      </p:pic>
      <p:pic>
        <p:nvPicPr>
          <p:cNvPr id="16390" name="Picture 5" descr="C:\Documents and Settings\Admin\Рабочий стол\экзамены\картинки\04.jpg"/>
          <p:cNvPicPr>
            <a:picLocks noChangeAspect="1" noChangeArrowheads="1"/>
          </p:cNvPicPr>
          <p:nvPr/>
        </p:nvPicPr>
        <p:blipFill>
          <a:blip r:embed="rId5"/>
          <a:srcRect/>
          <a:stretch>
            <a:fillRect/>
          </a:stretch>
        </p:blipFill>
        <p:spPr bwMode="auto">
          <a:xfrm>
            <a:off x="5857875" y="4357688"/>
            <a:ext cx="3059113" cy="2228850"/>
          </a:xfrm>
          <a:prstGeom prst="rect">
            <a:avLst/>
          </a:prstGeom>
          <a:noFill/>
          <a:ln w="9525">
            <a:noFill/>
            <a:miter lim="800000"/>
            <a:headEnd/>
            <a:tailEnd/>
          </a:ln>
        </p:spPr>
      </p:pic>
      <p:sp>
        <p:nvSpPr>
          <p:cNvPr id="2" name="Заголовок 1"/>
          <p:cNvSpPr>
            <a:spLocks noGrp="1"/>
          </p:cNvSpPr>
          <p:nvPr>
            <p:ph type="ctrTitle"/>
          </p:nvPr>
        </p:nvSpPr>
        <p:spPr>
          <a:xfrm>
            <a:off x="0" y="1"/>
            <a:ext cx="9144000" cy="1124744"/>
          </a:xfrm>
          <a:solidFill>
            <a:schemeClr val="accent3">
              <a:lumMod val="40000"/>
              <a:lumOff val="60000"/>
            </a:schemeClr>
          </a:solidFill>
        </p:spPr>
        <p:txBody>
          <a:bodyPr>
            <a:normAutofit/>
          </a:bodyPr>
          <a:lstStyle/>
          <a:p>
            <a:r>
              <a:rPr lang="ru-RU" sz="3600" b="1" dirty="0" smtClean="0">
                <a:solidFill>
                  <a:srgbClr val="FF0000"/>
                </a:solidFill>
              </a:rPr>
              <a:t>ПИТАНИЕ</a:t>
            </a:r>
            <a:endParaRPr lang="ru-RU" sz="3600" b="1" dirty="0">
              <a:solidFill>
                <a:srgbClr val="FF0000"/>
              </a:solidFill>
            </a:endParaRPr>
          </a:p>
        </p:txBody>
      </p:sp>
    </p:spTree>
    <p:extLst>
      <p:ext uri="{BB962C8B-B14F-4D97-AF65-F5344CB8AC3E}">
        <p14:creationId xmlns:p14="http://schemas.microsoft.com/office/powerpoint/2010/main" val="2567438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84784"/>
            <a:ext cx="9144000" cy="5373216"/>
          </a:xfrm>
          <a:solidFill>
            <a:schemeClr val="accent3">
              <a:lumMod val="40000"/>
              <a:lumOff val="60000"/>
            </a:schemeClr>
          </a:solidFill>
        </p:spPr>
        <p:txBody>
          <a:bodyPr>
            <a:normAutofit/>
          </a:bodyPr>
          <a:lstStyle/>
          <a:p>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Контрастный душ              Смотреть на горящую свечу</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                                                  Слушание МУЗЫКИ</a:t>
            </a:r>
            <a:br>
              <a:rPr lang="ru-RU" sz="1600" dirty="0" smtClean="0">
                <a:latin typeface="Times New Roman" pitchFamily="18" charset="0"/>
                <a:cs typeface="Times New Roman" pitchFamily="18" charset="0"/>
              </a:rPr>
            </a:br>
            <a:endParaRPr lang="ru-RU" sz="1600" dirty="0"/>
          </a:p>
        </p:txBody>
      </p:sp>
      <p:sp>
        <p:nvSpPr>
          <p:cNvPr id="3" name="Текст 2"/>
          <p:cNvSpPr>
            <a:spLocks noGrp="1"/>
          </p:cNvSpPr>
          <p:nvPr>
            <p:ph type="body" idx="1"/>
          </p:nvPr>
        </p:nvSpPr>
        <p:spPr>
          <a:xfrm>
            <a:off x="0" y="1"/>
            <a:ext cx="9143999" cy="1484783"/>
          </a:xfrm>
          <a:solidFill>
            <a:schemeClr val="accent3">
              <a:lumMod val="40000"/>
              <a:lumOff val="60000"/>
            </a:schemeClr>
          </a:solidFill>
        </p:spPr>
        <p:txBody>
          <a:bodyPr>
            <a:normAutofit/>
          </a:bodyPr>
          <a:lstStyle/>
          <a:p>
            <a:pPr algn="ctr"/>
            <a:r>
              <a:rPr lang="ru-RU" sz="3600" dirty="0">
                <a:solidFill>
                  <a:srgbClr val="FF0000"/>
                </a:solidFill>
              </a:rPr>
              <a:t>Способы снятия нервно-психического напряжения</a:t>
            </a:r>
            <a:endParaRPr lang="ru-RU" sz="3600" dirty="0"/>
          </a:p>
        </p:txBody>
      </p:sp>
      <p:sp>
        <p:nvSpPr>
          <p:cNvPr id="5" name="Прямоугольник 8"/>
          <p:cNvSpPr>
            <a:spLocks noChangeArrowheads="1"/>
          </p:cNvSpPr>
          <p:nvPr/>
        </p:nvSpPr>
        <p:spPr bwMode="auto">
          <a:xfrm>
            <a:off x="2987824" y="5000625"/>
            <a:ext cx="2941489" cy="1077218"/>
          </a:xfrm>
          <a:prstGeom prst="rect">
            <a:avLst/>
          </a:prstGeom>
          <a:noFill/>
          <a:ln w="9525">
            <a:noFill/>
            <a:miter lim="800000"/>
            <a:headEnd/>
            <a:tailEnd/>
          </a:ln>
        </p:spPr>
        <p:txBody>
          <a:bodyPr wrap="square">
            <a:spAutoFit/>
          </a:bodyPr>
          <a:lstStyle/>
          <a:p>
            <a:r>
              <a:rPr lang="ru-RU" sz="1600" b="1" dirty="0" smtClean="0">
                <a:latin typeface="Times New Roman" pitchFamily="18" charset="0"/>
                <a:cs typeface="Times New Roman" pitchFamily="18" charset="0"/>
              </a:rPr>
              <a:t>МЫТЬЕ ПОСУДЫ</a:t>
            </a:r>
          </a:p>
          <a:p>
            <a:endParaRPr lang="ru-RU" sz="1600" b="1" dirty="0">
              <a:latin typeface="Times New Roman" pitchFamily="18" charset="0"/>
              <a:cs typeface="Times New Roman" pitchFamily="18" charset="0"/>
            </a:endParaRPr>
          </a:p>
          <a:p>
            <a:endParaRPr lang="ru-RU" sz="1600" b="1" dirty="0" smtClean="0">
              <a:latin typeface="Times New Roman" pitchFamily="18" charset="0"/>
              <a:cs typeface="Times New Roman" pitchFamily="18" charset="0"/>
            </a:endParaRPr>
          </a:p>
          <a:p>
            <a:pPr algn="r"/>
            <a:r>
              <a:rPr lang="ru-RU" sz="1600" b="1" dirty="0" smtClean="0">
                <a:latin typeface="Times New Roman" pitchFamily="18" charset="0"/>
                <a:cs typeface="Times New Roman" pitchFamily="18" charset="0"/>
              </a:rPr>
              <a:t>ЗАНЯТИЯ СПОРТОМ</a:t>
            </a:r>
            <a:endParaRPr lang="ru-RU" sz="2800" b="1" dirty="0">
              <a:latin typeface="Times New Roman" pitchFamily="18" charset="0"/>
              <a:cs typeface="Times New Roman" pitchFamily="18" charset="0"/>
            </a:endParaRPr>
          </a:p>
        </p:txBody>
      </p:sp>
      <p:pic>
        <p:nvPicPr>
          <p:cNvPr id="6" name="Picture 2" descr="\\gerakl\adult_home$\ers\Мои документы\Мои рисунки\экзамены\595154.jpg"/>
          <p:cNvPicPr>
            <a:picLocks noChangeAspect="1" noChangeArrowheads="1"/>
          </p:cNvPicPr>
          <p:nvPr/>
        </p:nvPicPr>
        <p:blipFill>
          <a:blip r:embed="rId2"/>
          <a:srcRect/>
          <a:stretch>
            <a:fillRect/>
          </a:stretch>
        </p:blipFill>
        <p:spPr bwMode="auto">
          <a:xfrm>
            <a:off x="5214938" y="2643188"/>
            <a:ext cx="1597025" cy="2214562"/>
          </a:xfrm>
          <a:prstGeom prst="rect">
            <a:avLst/>
          </a:prstGeom>
          <a:noFill/>
          <a:ln w="9525">
            <a:noFill/>
            <a:miter lim="800000"/>
            <a:headEnd/>
            <a:tailEnd/>
          </a:ln>
        </p:spPr>
      </p:pic>
      <p:pic>
        <p:nvPicPr>
          <p:cNvPr id="7" name="Picture 2" descr="C:\Documents and Settings\Admin\Рабочий стол\экзамены\картинки\i.jpeg1.jpeg"/>
          <p:cNvPicPr>
            <a:picLocks noChangeAspect="1" noChangeArrowheads="1"/>
          </p:cNvPicPr>
          <p:nvPr/>
        </p:nvPicPr>
        <p:blipFill>
          <a:blip r:embed="rId3"/>
          <a:srcRect/>
          <a:stretch>
            <a:fillRect/>
          </a:stretch>
        </p:blipFill>
        <p:spPr bwMode="auto">
          <a:xfrm>
            <a:off x="3214688" y="3571875"/>
            <a:ext cx="1857375" cy="1238250"/>
          </a:xfrm>
          <a:prstGeom prst="rect">
            <a:avLst/>
          </a:prstGeom>
          <a:noFill/>
          <a:ln w="9525">
            <a:noFill/>
            <a:miter lim="800000"/>
            <a:headEnd/>
            <a:tailEnd/>
          </a:ln>
        </p:spPr>
      </p:pic>
      <p:pic>
        <p:nvPicPr>
          <p:cNvPr id="8" name="Picture 3" descr="C:\Documents and Settings\Admin\Рабочий стол\экзамены\картинки\06-07-27-023.jpg"/>
          <p:cNvPicPr>
            <a:picLocks noChangeAspect="1" noChangeArrowheads="1"/>
          </p:cNvPicPr>
          <p:nvPr/>
        </p:nvPicPr>
        <p:blipFill>
          <a:blip r:embed="rId4"/>
          <a:srcRect/>
          <a:stretch>
            <a:fillRect/>
          </a:stretch>
        </p:blipFill>
        <p:spPr bwMode="auto">
          <a:xfrm>
            <a:off x="7429500" y="4214813"/>
            <a:ext cx="1520825" cy="1335087"/>
          </a:xfrm>
          <a:prstGeom prst="rect">
            <a:avLst/>
          </a:prstGeom>
          <a:noFill/>
          <a:ln w="9525">
            <a:noFill/>
            <a:miter lim="800000"/>
            <a:headEnd/>
            <a:tailEnd/>
          </a:ln>
        </p:spPr>
      </p:pic>
      <p:pic>
        <p:nvPicPr>
          <p:cNvPr id="9" name="Picture 2" descr="\\gerakl\adult_home$\ers\Мои документы\Мои рисунки\спорт.jpg"/>
          <p:cNvPicPr>
            <a:picLocks noChangeAspect="1" noChangeArrowheads="1"/>
          </p:cNvPicPr>
          <p:nvPr/>
        </p:nvPicPr>
        <p:blipFill>
          <a:blip r:embed="rId5"/>
          <a:srcRect/>
          <a:stretch>
            <a:fillRect/>
          </a:stretch>
        </p:blipFill>
        <p:spPr bwMode="auto">
          <a:xfrm>
            <a:off x="5857875" y="5214938"/>
            <a:ext cx="1636713" cy="1430337"/>
          </a:xfrm>
          <a:prstGeom prst="rect">
            <a:avLst/>
          </a:prstGeom>
          <a:noFill/>
          <a:ln w="9525">
            <a:noFill/>
            <a:miter lim="800000"/>
            <a:headEnd/>
            <a:tailEnd/>
          </a:ln>
        </p:spPr>
      </p:pic>
      <p:pic>
        <p:nvPicPr>
          <p:cNvPr id="11" name="Picture 2" descr="\\gerakl\adult_home$\ers\Мои документы\Мои рисунки\экзамены\f9.jpg"/>
          <p:cNvPicPr>
            <a:picLocks noChangeAspect="1" noChangeArrowheads="1"/>
          </p:cNvPicPr>
          <p:nvPr/>
        </p:nvPicPr>
        <p:blipFill>
          <a:blip r:embed="rId6"/>
          <a:srcRect/>
          <a:stretch>
            <a:fillRect/>
          </a:stretch>
        </p:blipFill>
        <p:spPr bwMode="auto">
          <a:xfrm>
            <a:off x="571500" y="4000500"/>
            <a:ext cx="2357438" cy="2667000"/>
          </a:xfrm>
          <a:prstGeom prst="rect">
            <a:avLst/>
          </a:prstGeom>
          <a:noFill/>
          <a:ln w="9525">
            <a:noFill/>
            <a:miter lim="800000"/>
            <a:headEnd/>
            <a:tailEnd/>
          </a:ln>
        </p:spPr>
      </p:pic>
      <p:pic>
        <p:nvPicPr>
          <p:cNvPr id="12" name="Picture 2" descr="\\gerakl\adult_home$\ers\Мои документы\Мои рисунки\экзамены\hansgrohe-downpour-air-royale-14in-shower.jpg"/>
          <p:cNvPicPr>
            <a:picLocks noChangeAspect="1" noChangeArrowheads="1"/>
          </p:cNvPicPr>
          <p:nvPr/>
        </p:nvPicPr>
        <p:blipFill>
          <a:blip r:embed="rId7"/>
          <a:srcRect/>
          <a:stretch>
            <a:fillRect/>
          </a:stretch>
        </p:blipFill>
        <p:spPr>
          <a:xfrm>
            <a:off x="457838" y="1821656"/>
            <a:ext cx="1270000" cy="1643063"/>
          </a:xfrm>
          <a:prstGeom prst="rect">
            <a:avLst/>
          </a:prstGeom>
        </p:spPr>
      </p:pic>
    </p:spTree>
    <p:extLst>
      <p:ext uri="{BB962C8B-B14F-4D97-AF65-F5344CB8AC3E}">
        <p14:creationId xmlns:p14="http://schemas.microsoft.com/office/powerpoint/2010/main" val="66188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3">
              <a:lumMod val="40000"/>
              <a:lumOff val="60000"/>
            </a:schemeClr>
          </a:solidFill>
        </p:spPr>
        <p:txBody>
          <a:bodyPr>
            <a:normAutofit/>
          </a:bodyPr>
          <a:lstStyle/>
          <a:p>
            <a:pPr algn="ctr"/>
            <a:r>
              <a:rPr lang="ru-RU" sz="800" dirty="0">
                <a:solidFill>
                  <a:srgbClr val="FF0000"/>
                </a:solidFill>
              </a:rPr>
              <a:t> </a:t>
            </a:r>
            <a:r>
              <a:rPr lang="ru-RU" sz="800" dirty="0" smtClean="0">
                <a:solidFill>
                  <a:srgbClr val="FF0000"/>
                </a:solidFill>
              </a:rPr>
              <a:t/>
            </a:r>
            <a:br>
              <a:rPr lang="ru-RU" sz="800" dirty="0" smtClean="0">
                <a:solidFill>
                  <a:srgbClr val="FF0000"/>
                </a:solidFill>
              </a:rPr>
            </a:br>
            <a:r>
              <a:rPr lang="ru-RU" sz="800" dirty="0">
                <a:solidFill>
                  <a:srgbClr val="FF0000"/>
                </a:solidFill>
              </a:rPr>
              <a:t/>
            </a:r>
            <a:br>
              <a:rPr lang="ru-RU" sz="800" dirty="0">
                <a:solidFill>
                  <a:srgbClr val="FF0000"/>
                </a:solidFill>
              </a:rPr>
            </a:br>
            <a:r>
              <a:rPr lang="ru-RU" sz="800" dirty="0" smtClean="0">
                <a:solidFill>
                  <a:srgbClr val="FF0000"/>
                </a:solidFill>
              </a:rPr>
              <a:t/>
            </a:r>
            <a:br>
              <a:rPr lang="ru-RU" sz="800" dirty="0" smtClean="0">
                <a:solidFill>
                  <a:srgbClr val="FF0000"/>
                </a:solidFill>
              </a:rPr>
            </a:br>
            <a:r>
              <a:rPr lang="ru-RU" sz="800" dirty="0">
                <a:solidFill>
                  <a:srgbClr val="FF0000"/>
                </a:solidFill>
              </a:rPr>
              <a:t/>
            </a:r>
            <a:br>
              <a:rPr lang="ru-RU" sz="800" dirty="0">
                <a:solidFill>
                  <a:srgbClr val="FF0000"/>
                </a:solidFill>
              </a:rPr>
            </a:br>
            <a:r>
              <a:rPr lang="ru-RU" sz="800" dirty="0" smtClean="0">
                <a:solidFill>
                  <a:srgbClr val="FF0000"/>
                </a:solidFill>
              </a:rPr>
              <a:t/>
            </a:r>
            <a:br>
              <a:rPr lang="ru-RU" sz="800" dirty="0" smtClean="0">
                <a:solidFill>
                  <a:srgbClr val="FF0000"/>
                </a:solidFill>
              </a:rPr>
            </a:br>
            <a:r>
              <a:rPr lang="ru-RU" sz="800" dirty="0">
                <a:solidFill>
                  <a:srgbClr val="FF0000"/>
                </a:solidFill>
              </a:rPr>
              <a:t/>
            </a:r>
            <a:br>
              <a:rPr lang="ru-RU" sz="800" dirty="0">
                <a:solidFill>
                  <a:srgbClr val="FF0000"/>
                </a:solidFill>
              </a:rPr>
            </a:br>
            <a:r>
              <a:rPr lang="ru-RU" sz="800" dirty="0" smtClean="0">
                <a:solidFill>
                  <a:srgbClr val="FF0000"/>
                </a:solidFill>
              </a:rPr>
              <a:t/>
            </a:r>
            <a:br>
              <a:rPr lang="ru-RU" sz="800" dirty="0" smtClean="0">
                <a:solidFill>
                  <a:srgbClr val="FF0000"/>
                </a:solidFill>
              </a:rPr>
            </a:br>
            <a:r>
              <a:rPr lang="ru-RU" sz="800" dirty="0">
                <a:solidFill>
                  <a:srgbClr val="FF0000"/>
                </a:solidFill>
              </a:rPr>
              <a:t/>
            </a:r>
            <a:br>
              <a:rPr lang="ru-RU" sz="800" dirty="0">
                <a:solidFill>
                  <a:srgbClr val="FF0000"/>
                </a:solidFill>
              </a:rPr>
            </a:br>
            <a:r>
              <a:rPr lang="ru-RU" sz="800" dirty="0" smtClean="0">
                <a:solidFill>
                  <a:srgbClr val="FF0000"/>
                </a:solidFill>
              </a:rPr>
              <a:t/>
            </a:r>
            <a:br>
              <a:rPr lang="ru-RU" sz="800" dirty="0" smtClean="0">
                <a:solidFill>
                  <a:srgbClr val="FF0000"/>
                </a:solidFill>
              </a:rPr>
            </a:br>
            <a:r>
              <a:rPr lang="ru-RU" sz="800" dirty="0">
                <a:solidFill>
                  <a:srgbClr val="FF0000"/>
                </a:solidFill>
              </a:rPr>
              <a:t/>
            </a:r>
            <a:br>
              <a:rPr lang="ru-RU" sz="800" dirty="0">
                <a:solidFill>
                  <a:srgbClr val="FF0000"/>
                </a:solidFill>
              </a:rPr>
            </a:br>
            <a:r>
              <a:rPr lang="ru-RU" sz="800" dirty="0" smtClean="0">
                <a:solidFill>
                  <a:srgbClr val="FF0000"/>
                </a:solidFill>
              </a:rPr>
              <a:t/>
            </a:r>
            <a:br>
              <a:rPr lang="ru-RU" sz="800" dirty="0" smtClean="0">
                <a:solidFill>
                  <a:srgbClr val="FF0000"/>
                </a:solidFill>
              </a:rPr>
            </a:br>
            <a:r>
              <a:rPr lang="ru-RU" sz="4800" dirty="0" smtClean="0">
                <a:solidFill>
                  <a:srgbClr val="FF0000"/>
                </a:solidFill>
              </a:rPr>
              <a:t>ПРИЕМЫ,</a:t>
            </a:r>
            <a:br>
              <a:rPr lang="ru-RU" sz="4800" dirty="0" smtClean="0">
                <a:solidFill>
                  <a:srgbClr val="FF0000"/>
                </a:solidFill>
              </a:rPr>
            </a:br>
            <a:r>
              <a:rPr lang="ru-RU" sz="4800" dirty="0" smtClean="0">
                <a:solidFill>
                  <a:srgbClr val="FF0000"/>
                </a:solidFill>
              </a:rPr>
              <a:t> </a:t>
            </a:r>
            <a:r>
              <a:rPr lang="ru-RU" sz="4800" dirty="0">
                <a:solidFill>
                  <a:srgbClr val="FF0000"/>
                </a:solidFill>
              </a:rPr>
              <a:t>МОБИЛИЗУЮЩИЕ ИНТЕЛЛЕКТУАЛЬНЫЕ ВОЗМОЖНОСТИ</a:t>
            </a:r>
            <a:endParaRPr lang="ru-RU" sz="4800" dirty="0"/>
          </a:p>
        </p:txBody>
      </p:sp>
      <p:sp>
        <p:nvSpPr>
          <p:cNvPr id="3" name="Текст 2"/>
          <p:cNvSpPr>
            <a:spLocks noGrp="1"/>
          </p:cNvSpPr>
          <p:nvPr>
            <p:ph type="body" idx="1"/>
          </p:nvPr>
        </p:nvSpPr>
        <p:spPr>
          <a:xfrm flipV="1">
            <a:off x="0" y="-45718"/>
            <a:ext cx="9144000" cy="45719"/>
          </a:xfrm>
          <a:solidFill>
            <a:schemeClr val="accent3">
              <a:lumMod val="40000"/>
              <a:lumOff val="60000"/>
            </a:schemeClr>
          </a:solidFill>
        </p:spPr>
        <p:txBody>
          <a:bodyPr>
            <a:normAutofit fontScale="25000" lnSpcReduction="20000"/>
          </a:bodyPr>
          <a:lstStyle/>
          <a:p>
            <a:r>
              <a:rPr lang="ru-RU" sz="2400" dirty="0" smtClean="0">
                <a:solidFill>
                  <a:srgbClr val="FF0000"/>
                </a:solidFill>
              </a:rPr>
              <a:t>.</a:t>
            </a:r>
            <a:endParaRPr lang="ru-RU" sz="2400" dirty="0">
              <a:solidFill>
                <a:srgbClr val="FF0000"/>
              </a:solidFill>
            </a:endParaRPr>
          </a:p>
        </p:txBody>
      </p:sp>
    </p:spTree>
    <p:extLst>
      <p:ext uri="{BB962C8B-B14F-4D97-AF65-F5344CB8AC3E}">
        <p14:creationId xmlns:p14="http://schemas.microsoft.com/office/powerpoint/2010/main" val="401067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6712"/>
            <a:ext cx="9144000" cy="6021288"/>
          </a:xfrm>
          <a:solidFill>
            <a:schemeClr val="accent3">
              <a:lumMod val="40000"/>
              <a:lumOff val="60000"/>
            </a:schemeClr>
          </a:solidFill>
        </p:spPr>
        <p:txBody>
          <a:bodyPr lIns="360000" tIns="180000" rIns="360000" bIns="180000"/>
          <a:lstStyle/>
          <a:p>
            <a:pPr lvl="0">
              <a:spcBef>
                <a:spcPts val="0"/>
              </a:spcBef>
              <a:defRPr/>
            </a:pPr>
            <a:r>
              <a:rPr lang="ru-RU" sz="2600" b="0" cap="none" dirty="0" smtClean="0">
                <a:solidFill>
                  <a:srgbClr val="185766"/>
                </a:solidFill>
                <a:latin typeface="Lucida Sans Unicode"/>
                <a:ea typeface="+mn-ea"/>
                <a:cs typeface="+mn-cs"/>
              </a:rPr>
              <a:t>	</a:t>
            </a:r>
            <a:r>
              <a:rPr lang="ru-RU" sz="2400" b="0" cap="none" dirty="0" smtClean="0">
                <a:solidFill>
                  <a:srgbClr val="185766"/>
                </a:solidFill>
                <a:latin typeface="Lucida Sans Unicode"/>
                <a:ea typeface="+mn-ea"/>
                <a:cs typeface="+mn-cs"/>
              </a:rPr>
              <a:t>Для </a:t>
            </a:r>
            <a:r>
              <a:rPr lang="ru-RU" sz="2400" b="0" cap="none" dirty="0">
                <a:solidFill>
                  <a:srgbClr val="185766"/>
                </a:solidFill>
                <a:latin typeface="Lucida Sans Unicode"/>
                <a:ea typeface="+mn-ea"/>
                <a:cs typeface="+mn-cs"/>
              </a:rPr>
              <a:t>борьбы с кислородным голоданием существует прием под названием </a:t>
            </a:r>
            <a:r>
              <a:rPr lang="ru-RU" sz="2400" cap="none" dirty="0">
                <a:solidFill>
                  <a:srgbClr val="185766"/>
                </a:solidFill>
                <a:latin typeface="Lucida Sans Unicode"/>
                <a:ea typeface="+mn-ea"/>
                <a:cs typeface="+mn-cs"/>
              </a:rPr>
              <a:t>«</a:t>
            </a:r>
            <a:r>
              <a:rPr lang="ru-RU" sz="2400" cap="none" dirty="0" smtClean="0">
                <a:solidFill>
                  <a:srgbClr val="185766"/>
                </a:solidFill>
                <a:latin typeface="Lucida Sans Unicode"/>
                <a:ea typeface="+mn-ea"/>
                <a:cs typeface="+mn-cs"/>
              </a:rPr>
              <a:t>энергетическое зевание</a:t>
            </a:r>
            <a:r>
              <a:rPr lang="ru-RU" sz="2400" cap="none" dirty="0">
                <a:solidFill>
                  <a:srgbClr val="185766"/>
                </a:solidFill>
                <a:latin typeface="Lucida Sans Unicode"/>
                <a:ea typeface="+mn-ea"/>
                <a:cs typeface="+mn-cs"/>
              </a:rPr>
              <a:t>». </a:t>
            </a:r>
            <a:r>
              <a:rPr lang="ru-RU" sz="2400" cap="none" dirty="0" smtClean="0">
                <a:solidFill>
                  <a:srgbClr val="185766"/>
                </a:solidFill>
                <a:latin typeface="Lucida Sans Unicode"/>
                <a:ea typeface="+mn-ea"/>
                <a:cs typeface="+mn-cs"/>
              </a:rPr>
              <a:t/>
            </a:r>
            <a:br>
              <a:rPr lang="ru-RU" sz="2400" cap="none" dirty="0" smtClean="0">
                <a:solidFill>
                  <a:srgbClr val="185766"/>
                </a:solidFill>
                <a:latin typeface="Lucida Sans Unicode"/>
                <a:ea typeface="+mn-ea"/>
                <a:cs typeface="+mn-cs"/>
              </a:rPr>
            </a:br>
            <a:r>
              <a:rPr lang="ru-RU" sz="2400" cap="none" dirty="0" smtClean="0">
                <a:solidFill>
                  <a:srgbClr val="185766"/>
                </a:solidFill>
                <a:latin typeface="Lucida Sans Unicode"/>
                <a:ea typeface="+mn-ea"/>
                <a:cs typeface="+mn-cs"/>
              </a:rPr>
              <a:t>	</a:t>
            </a:r>
            <a:r>
              <a:rPr lang="ru-RU" sz="2400" b="0" cap="none" dirty="0" smtClean="0">
                <a:solidFill>
                  <a:srgbClr val="185766"/>
                </a:solidFill>
                <a:latin typeface="Lucida Sans Unicode"/>
                <a:ea typeface="+mn-ea"/>
                <a:cs typeface="+mn-cs"/>
              </a:rPr>
              <a:t>Зевать </a:t>
            </a:r>
            <a:r>
              <a:rPr lang="ru-RU" sz="2400" b="0" cap="none" dirty="0">
                <a:solidFill>
                  <a:srgbClr val="185766"/>
                </a:solidFill>
                <a:latin typeface="Lucida Sans Unicode"/>
                <a:ea typeface="+mn-ea"/>
                <a:cs typeface="+mn-cs"/>
              </a:rPr>
              <a:t>необходимо тем чаще, чем более интенсивной умственной деятельностью вы заняты. </a:t>
            </a:r>
            <a:r>
              <a:rPr lang="ru-RU" sz="2400" b="0" cap="none" dirty="0">
                <a:solidFill>
                  <a:srgbClr val="185766"/>
                </a:solidFill>
                <a:latin typeface="Arial" charset="0"/>
                <a:ea typeface="+mn-ea"/>
                <a:cs typeface="+mn-cs"/>
              </a:rPr>
              <a:t/>
            </a:r>
            <a:br>
              <a:rPr lang="ru-RU" sz="2400" b="0" cap="none" dirty="0">
                <a:solidFill>
                  <a:srgbClr val="185766"/>
                </a:solidFill>
                <a:latin typeface="Arial" charset="0"/>
                <a:ea typeface="+mn-ea"/>
                <a:cs typeface="+mn-cs"/>
              </a:rPr>
            </a:br>
            <a:r>
              <a:rPr lang="ru-RU" sz="2400" b="0" cap="none" dirty="0" smtClean="0">
                <a:solidFill>
                  <a:srgbClr val="185766"/>
                </a:solidFill>
                <a:latin typeface="Arial" charset="0"/>
                <a:ea typeface="+mn-ea"/>
                <a:cs typeface="+mn-cs"/>
              </a:rPr>
              <a:t> 	</a:t>
            </a:r>
            <a:r>
              <a:rPr lang="ru-RU" sz="2400" b="0" cap="none" dirty="0" smtClean="0">
                <a:solidFill>
                  <a:srgbClr val="185766"/>
                </a:solidFill>
                <a:latin typeface="Lucida Sans Unicode"/>
                <a:ea typeface="+mn-ea"/>
                <a:cs typeface="+mn-cs"/>
              </a:rPr>
              <a:t>Зевание </a:t>
            </a:r>
            <a:r>
              <a:rPr lang="ru-RU" sz="2400" b="0" cap="none" dirty="0">
                <a:solidFill>
                  <a:srgbClr val="185766"/>
                </a:solidFill>
                <a:latin typeface="Lucida Sans Unicode"/>
                <a:ea typeface="+mn-ea"/>
                <a:cs typeface="+mn-cs"/>
              </a:rPr>
              <a:t>во время экзамена очень полезно. </a:t>
            </a:r>
            <a:r>
              <a:rPr lang="ru-RU" sz="2400" b="0" cap="none" dirty="0" smtClean="0">
                <a:solidFill>
                  <a:srgbClr val="185766"/>
                </a:solidFill>
                <a:latin typeface="Lucida Sans Unicode"/>
                <a:ea typeface="+mn-ea"/>
                <a:cs typeface="+mn-cs"/>
              </a:rPr>
              <a:t/>
            </a:r>
            <a:br>
              <a:rPr lang="ru-RU" sz="2400" b="0" cap="none" dirty="0" smtClean="0">
                <a:solidFill>
                  <a:srgbClr val="185766"/>
                </a:solidFill>
                <a:latin typeface="Lucida Sans Unicode"/>
                <a:ea typeface="+mn-ea"/>
                <a:cs typeface="+mn-cs"/>
              </a:rPr>
            </a:br>
            <a:r>
              <a:rPr lang="ru-RU" sz="2400" b="0" cap="none" dirty="0" smtClean="0">
                <a:solidFill>
                  <a:srgbClr val="185766"/>
                </a:solidFill>
                <a:latin typeface="Lucida Sans Unicode"/>
                <a:ea typeface="+mn-ea"/>
                <a:cs typeface="+mn-cs"/>
              </a:rPr>
              <a:t>	Для </a:t>
            </a:r>
            <a:r>
              <a:rPr lang="ru-RU" sz="2400" b="0" cap="none" dirty="0">
                <a:solidFill>
                  <a:srgbClr val="185766"/>
                </a:solidFill>
                <a:latin typeface="Lucida Sans Unicode"/>
                <a:ea typeface="+mn-ea"/>
                <a:cs typeface="+mn-cs"/>
              </a:rPr>
              <a:t>того чтобы оградить свой организм от </a:t>
            </a:r>
            <a:r>
              <a:rPr lang="ru-RU" sz="2400" b="0" cap="none" dirty="0" smtClean="0">
                <a:solidFill>
                  <a:srgbClr val="185766"/>
                </a:solidFill>
                <a:latin typeface="Lucida Sans Unicode"/>
                <a:ea typeface="+mn-ea"/>
                <a:cs typeface="+mn-cs"/>
              </a:rPr>
              <a:t>кислородного </a:t>
            </a:r>
            <a:r>
              <a:rPr lang="ru-RU" sz="2400" b="0" cap="none" dirty="0">
                <a:solidFill>
                  <a:srgbClr val="185766"/>
                </a:solidFill>
                <a:latin typeface="Lucida Sans Unicode"/>
                <a:ea typeface="+mn-ea"/>
                <a:cs typeface="+mn-cs"/>
              </a:rPr>
              <a:t>голодания, достаточно 3-5 зевков.</a:t>
            </a:r>
            <a:br>
              <a:rPr lang="ru-RU" sz="2400" b="0" cap="none" dirty="0">
                <a:solidFill>
                  <a:srgbClr val="185766"/>
                </a:solidFill>
                <a:latin typeface="Lucida Sans Unicode"/>
                <a:ea typeface="+mn-ea"/>
                <a:cs typeface="+mn-cs"/>
              </a:rPr>
            </a:br>
            <a:endParaRPr lang="ru-RU" sz="2400" dirty="0"/>
          </a:p>
        </p:txBody>
      </p:sp>
      <p:sp>
        <p:nvSpPr>
          <p:cNvPr id="3" name="Текст 2"/>
          <p:cNvSpPr>
            <a:spLocks noGrp="1"/>
          </p:cNvSpPr>
          <p:nvPr>
            <p:ph type="body" idx="1"/>
          </p:nvPr>
        </p:nvSpPr>
        <p:spPr>
          <a:xfrm>
            <a:off x="0" y="2"/>
            <a:ext cx="9144000" cy="836710"/>
          </a:xfrm>
          <a:solidFill>
            <a:schemeClr val="accent3">
              <a:lumMod val="40000"/>
              <a:lumOff val="60000"/>
            </a:schemeClr>
          </a:solidFill>
        </p:spPr>
        <p:txBody>
          <a:bodyPr/>
          <a:lstStyle/>
          <a:p>
            <a:pPr algn="ctr"/>
            <a:r>
              <a:rPr lang="ru-RU" sz="3200" dirty="0" smtClean="0">
                <a:solidFill>
                  <a:srgbClr val="FF0000"/>
                </a:solidFill>
              </a:rPr>
              <a:t>ЭНЕРГЕТИЧЕСКОЕ ЗЕВАНИЕ</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4005064"/>
            <a:ext cx="3240361" cy="228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14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6712"/>
            <a:ext cx="9144000" cy="6021288"/>
          </a:xfrm>
          <a:solidFill>
            <a:schemeClr val="accent3">
              <a:lumMod val="40000"/>
              <a:lumOff val="60000"/>
            </a:schemeClr>
          </a:solidFill>
        </p:spPr>
        <p:txBody>
          <a:bodyPr>
            <a:normAutofit/>
          </a:bodyPr>
          <a:lstStyle/>
          <a:p>
            <a:pPr marL="365760" indent="-256032">
              <a:defRPr/>
            </a:pPr>
            <a:r>
              <a:rPr lang="ru-RU" sz="2000" dirty="0" smtClean="0">
                <a:solidFill>
                  <a:srgbClr val="185766"/>
                </a:solidFill>
              </a:rPr>
              <a:t/>
            </a:r>
            <a:br>
              <a:rPr lang="ru-RU" sz="2000" dirty="0" smtClean="0">
                <a:solidFill>
                  <a:srgbClr val="185766"/>
                </a:solidFill>
              </a:rPr>
            </a:br>
            <a:r>
              <a:rPr lang="ru-RU" sz="2000" dirty="0">
                <a:solidFill>
                  <a:srgbClr val="185766"/>
                </a:solidFill>
              </a:rPr>
              <a:t>	</a:t>
            </a:r>
            <a:r>
              <a:rPr lang="ru-RU" sz="2000" dirty="0" smtClean="0">
                <a:solidFill>
                  <a:srgbClr val="185766"/>
                </a:solidFill>
              </a:rPr>
              <a:t>Успокаивающее </a:t>
            </a:r>
            <a:r>
              <a:rPr lang="ru-RU" sz="2000" dirty="0">
                <a:solidFill>
                  <a:srgbClr val="185766"/>
                </a:solidFill>
              </a:rPr>
              <a:t>дыхание - выдох почти в два раза длиннее вдоха.</a:t>
            </a:r>
            <a:br>
              <a:rPr lang="ru-RU" sz="2000" dirty="0">
                <a:solidFill>
                  <a:srgbClr val="185766"/>
                </a:solidFill>
              </a:rPr>
            </a:br>
            <a:r>
              <a:rPr lang="ru-RU" sz="2000" dirty="0">
                <a:solidFill>
                  <a:srgbClr val="185766"/>
                </a:solidFill>
              </a:rPr>
              <a:t/>
            </a:r>
            <a:br>
              <a:rPr lang="ru-RU" sz="2000" dirty="0">
                <a:solidFill>
                  <a:srgbClr val="185766"/>
                </a:solidFill>
              </a:rPr>
            </a:br>
            <a:r>
              <a:rPr lang="ru-RU" sz="2000" dirty="0">
                <a:solidFill>
                  <a:srgbClr val="185766"/>
                </a:solidFill>
              </a:rPr>
              <a:t> </a:t>
            </a:r>
            <a:r>
              <a:rPr lang="ru-RU" sz="2000" dirty="0" smtClean="0">
                <a:solidFill>
                  <a:srgbClr val="185766"/>
                </a:solidFill>
              </a:rPr>
              <a:t>	При мобилизующем  </a:t>
            </a:r>
            <a:r>
              <a:rPr lang="ru-RU" sz="2000" dirty="0">
                <a:solidFill>
                  <a:srgbClr val="185766"/>
                </a:solidFill>
              </a:rPr>
              <a:t>дыхании   - после вдоха задерживается дыхание.</a:t>
            </a:r>
            <a:br>
              <a:rPr lang="ru-RU" sz="2000" dirty="0">
                <a:solidFill>
                  <a:srgbClr val="185766"/>
                </a:solidFill>
              </a:rPr>
            </a:br>
            <a:r>
              <a:rPr lang="ru-RU" sz="2000" dirty="0">
                <a:solidFill>
                  <a:srgbClr val="185766"/>
                </a:solidFill>
              </a:rPr>
              <a:t/>
            </a:r>
            <a:br>
              <a:rPr lang="ru-RU" sz="2000" dirty="0">
                <a:solidFill>
                  <a:srgbClr val="185766"/>
                </a:solidFill>
              </a:rPr>
            </a:br>
            <a:r>
              <a:rPr lang="ru-RU" sz="2000" dirty="0" smtClean="0">
                <a:solidFill>
                  <a:srgbClr val="185766"/>
                </a:solidFill>
              </a:rPr>
              <a:t>	В </a:t>
            </a:r>
            <a:r>
              <a:rPr lang="ru-RU" sz="2000" dirty="0">
                <a:solidFill>
                  <a:srgbClr val="185766"/>
                </a:solidFill>
              </a:rPr>
              <a:t>случае сильного напряжения нужно перед началом экзамена сделать вдох и затем глубокий выдох – вдвое длиннее вдоха.</a:t>
            </a:r>
            <a:br>
              <a:rPr lang="ru-RU" sz="2000" dirty="0">
                <a:solidFill>
                  <a:srgbClr val="185766"/>
                </a:solidFill>
              </a:rPr>
            </a:br>
            <a:endParaRPr lang="ru-RU" sz="2000" dirty="0"/>
          </a:p>
        </p:txBody>
      </p:sp>
      <p:sp>
        <p:nvSpPr>
          <p:cNvPr id="3" name="Текст 2"/>
          <p:cNvSpPr>
            <a:spLocks noGrp="1"/>
          </p:cNvSpPr>
          <p:nvPr>
            <p:ph type="body" idx="1"/>
          </p:nvPr>
        </p:nvSpPr>
        <p:spPr>
          <a:xfrm>
            <a:off x="0" y="1"/>
            <a:ext cx="9144000" cy="836711"/>
          </a:xfrm>
          <a:solidFill>
            <a:schemeClr val="accent3">
              <a:lumMod val="40000"/>
              <a:lumOff val="60000"/>
            </a:schemeClr>
          </a:solidFill>
        </p:spPr>
        <p:txBody>
          <a:bodyPr/>
          <a:lstStyle/>
          <a:p>
            <a:pPr algn="ctr"/>
            <a:r>
              <a:rPr lang="ru-RU" sz="3200" dirty="0" smtClean="0">
                <a:solidFill>
                  <a:srgbClr val="FF0000"/>
                </a:solidFill>
              </a:rPr>
              <a:t>ДЫХАТЕЛЬНАЯ</a:t>
            </a:r>
            <a:r>
              <a:rPr lang="ru-RU" sz="3200" dirty="0" smtClean="0">
                <a:solidFill>
                  <a:schemeClr val="accent2"/>
                </a:solidFill>
              </a:rPr>
              <a:t> </a:t>
            </a:r>
            <a:r>
              <a:rPr lang="ru-RU" sz="3200" dirty="0" smtClean="0">
                <a:solidFill>
                  <a:srgbClr val="FF0000"/>
                </a:solidFill>
              </a:rPr>
              <a:t>ГИМНАСТИКА</a:t>
            </a:r>
            <a:endParaRPr lang="ru-RU"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05064"/>
            <a:ext cx="532859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15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Rot="1" noChangeArrowheads="1"/>
          </p:cNvSpPr>
          <p:nvPr>
            <p:ph type="body" sz="half" idx="4294967295"/>
          </p:nvPr>
        </p:nvSpPr>
        <p:spPr>
          <a:xfrm>
            <a:off x="0" y="0"/>
            <a:ext cx="9144000" cy="6858000"/>
          </a:xfrm>
          <a:solidFill>
            <a:schemeClr val="accent3">
              <a:lumMod val="40000"/>
              <a:lumOff val="60000"/>
            </a:schemeClr>
          </a:solidFill>
        </p:spPr>
        <p:txBody>
          <a:bodyPr>
            <a:normAutofit/>
          </a:bodyPr>
          <a:lstStyle/>
          <a:p>
            <a:pPr marL="365760" indent="-256032" algn="ctr" eaLnBrk="1" fontAlgn="auto" hangingPunct="1">
              <a:lnSpc>
                <a:spcPct val="90000"/>
              </a:lnSpc>
              <a:spcAft>
                <a:spcPts val="0"/>
              </a:spcAft>
              <a:buFont typeface="Arial" charset="0"/>
              <a:buNone/>
              <a:defRPr/>
            </a:pPr>
            <a:r>
              <a:rPr lang="ru-RU" sz="2400" dirty="0" smtClean="0">
                <a:effectLst>
                  <a:outerShdw blurRad="38100" dist="38100" dir="2700000" algn="tl">
                    <a:srgbClr val="C0C0C0"/>
                  </a:outerShdw>
                </a:effectLst>
              </a:rPr>
              <a:t>		</a:t>
            </a:r>
            <a:r>
              <a:rPr lang="ru-RU" sz="2400" b="1" dirty="0" smtClean="0">
                <a:solidFill>
                  <a:srgbClr val="FF0000"/>
                </a:solidFill>
                <a:latin typeface="+mj-lt"/>
              </a:rPr>
              <a:t>  </a:t>
            </a:r>
          </a:p>
          <a:p>
            <a:pPr marL="365760" indent="-256032" algn="ctr" eaLnBrk="1" fontAlgn="auto" hangingPunct="1">
              <a:lnSpc>
                <a:spcPct val="90000"/>
              </a:lnSpc>
              <a:spcAft>
                <a:spcPts val="0"/>
              </a:spcAft>
              <a:buFont typeface="Arial" charset="0"/>
              <a:buNone/>
              <a:defRPr/>
            </a:pPr>
            <a:r>
              <a:rPr lang="ru-RU" sz="2400" dirty="0" smtClean="0">
                <a:solidFill>
                  <a:srgbClr val="FF0000"/>
                </a:solidFill>
                <a:latin typeface="+mj-lt"/>
              </a:rPr>
              <a:t> </a:t>
            </a:r>
            <a:r>
              <a:rPr lang="ru-RU" sz="3600" dirty="0" smtClean="0">
                <a:solidFill>
                  <a:srgbClr val="FF0000"/>
                </a:solidFill>
                <a:latin typeface="+mj-lt"/>
              </a:rPr>
              <a:t>МЫШЕЧНАЯ РЕЛАКСАЦИЯ</a:t>
            </a:r>
          </a:p>
          <a:p>
            <a:pPr marL="365760" indent="-256032" algn="ctr" eaLnBrk="1" fontAlgn="auto" hangingPunct="1">
              <a:lnSpc>
                <a:spcPct val="90000"/>
              </a:lnSpc>
              <a:spcAft>
                <a:spcPts val="0"/>
              </a:spcAft>
              <a:buFont typeface="Arial" charset="0"/>
              <a:buNone/>
              <a:defRPr/>
            </a:pPr>
            <a:r>
              <a:rPr lang="ru-RU" sz="2400" dirty="0" smtClean="0">
                <a:solidFill>
                  <a:srgbClr val="002060"/>
                </a:solidFill>
                <a:latin typeface="+mj-lt"/>
              </a:rPr>
              <a:t>  </a:t>
            </a:r>
            <a:r>
              <a:rPr lang="ru-RU" sz="3200" b="1" dirty="0" smtClean="0">
                <a:solidFill>
                  <a:srgbClr val="002060"/>
                </a:solidFill>
                <a:latin typeface="+mj-lt"/>
              </a:rPr>
              <a:t>Для лица</a:t>
            </a:r>
          </a:p>
          <a:p>
            <a:pPr marL="365760" indent="-256032" eaLnBrk="1" fontAlgn="auto" hangingPunct="1">
              <a:lnSpc>
                <a:spcPct val="90000"/>
              </a:lnSpc>
              <a:spcAft>
                <a:spcPts val="0"/>
              </a:spcAft>
              <a:buFont typeface="Arial" charset="0"/>
              <a:buNone/>
              <a:defRPr/>
            </a:pPr>
            <a:r>
              <a:rPr lang="ru-RU" sz="3200" dirty="0" smtClean="0">
                <a:latin typeface="+mj-lt"/>
              </a:rPr>
              <a:t>	</a:t>
            </a:r>
            <a:r>
              <a:rPr lang="ru-RU" sz="3200" dirty="0" smtClean="0">
                <a:solidFill>
                  <a:srgbClr val="185766"/>
                </a:solidFill>
                <a:latin typeface="+mj-lt"/>
              </a:rPr>
              <a:t>1.Собрать губы в одну точку, задержать, расслабиться.		</a:t>
            </a:r>
          </a:p>
          <a:p>
            <a:pPr marL="365760" indent="-256032" eaLnBrk="1" fontAlgn="auto" hangingPunct="1">
              <a:lnSpc>
                <a:spcPct val="90000"/>
              </a:lnSpc>
              <a:spcAft>
                <a:spcPts val="0"/>
              </a:spcAft>
              <a:buFont typeface="Arial" charset="0"/>
              <a:buNone/>
              <a:defRPr/>
            </a:pPr>
            <a:r>
              <a:rPr lang="ru-RU" sz="3200" dirty="0" smtClean="0">
                <a:solidFill>
                  <a:srgbClr val="185766"/>
                </a:solidFill>
                <a:latin typeface="+mj-lt"/>
              </a:rPr>
              <a:t>  2.Крепко зажмуриться,</a:t>
            </a:r>
          </a:p>
          <a:p>
            <a:pPr marL="365760" indent="-256032" eaLnBrk="1" fontAlgn="auto" hangingPunct="1">
              <a:lnSpc>
                <a:spcPct val="90000"/>
              </a:lnSpc>
              <a:spcAft>
                <a:spcPts val="0"/>
              </a:spcAft>
              <a:buFont typeface="Arial" charset="0"/>
              <a:buNone/>
              <a:defRPr/>
            </a:pPr>
            <a:r>
              <a:rPr lang="ru-RU" sz="3200" dirty="0" smtClean="0">
                <a:solidFill>
                  <a:srgbClr val="185766"/>
                </a:solidFill>
                <a:latin typeface="+mj-lt"/>
              </a:rPr>
              <a:t>	подержать, расслабиться.</a:t>
            </a:r>
          </a:p>
          <a:p>
            <a:pPr marL="365760" indent="-256032" eaLnBrk="1" fontAlgn="auto" hangingPunct="1">
              <a:lnSpc>
                <a:spcPct val="90000"/>
              </a:lnSpc>
              <a:spcAft>
                <a:spcPts val="0"/>
              </a:spcAft>
              <a:buFont typeface="Wingdings 3"/>
              <a:buChar char=""/>
              <a:defRPr/>
            </a:pPr>
            <a:endParaRPr lang="ru-RU" sz="3200" dirty="0" smtClean="0">
              <a:latin typeface="+mj-lt"/>
            </a:endParaRPr>
          </a:p>
          <a:p>
            <a:pPr marL="365760" indent="-256032" algn="ctr" eaLnBrk="1" fontAlgn="auto" hangingPunct="1">
              <a:lnSpc>
                <a:spcPct val="90000"/>
              </a:lnSpc>
              <a:spcAft>
                <a:spcPts val="0"/>
              </a:spcAft>
              <a:buFont typeface="Arial" charset="0"/>
              <a:buNone/>
              <a:defRPr/>
            </a:pPr>
            <a:r>
              <a:rPr lang="ru-RU" sz="3200" dirty="0" smtClean="0">
                <a:solidFill>
                  <a:srgbClr val="FF0000"/>
                </a:solidFill>
                <a:latin typeface="+mj-lt"/>
              </a:rPr>
              <a:t> </a:t>
            </a:r>
            <a:r>
              <a:rPr lang="ru-RU" sz="3200" b="1" dirty="0" smtClean="0">
                <a:solidFill>
                  <a:srgbClr val="002060"/>
                </a:solidFill>
                <a:latin typeface="+mj-lt"/>
              </a:rPr>
              <a:t>Для спины и плечевого пояса</a:t>
            </a:r>
          </a:p>
          <a:p>
            <a:pPr marL="365760" indent="-256032" eaLnBrk="1" fontAlgn="auto" hangingPunct="1">
              <a:lnSpc>
                <a:spcPct val="90000"/>
              </a:lnSpc>
              <a:spcAft>
                <a:spcPts val="0"/>
              </a:spcAft>
              <a:buFont typeface="Arial" charset="0"/>
              <a:buNone/>
              <a:defRPr/>
            </a:pPr>
            <a:r>
              <a:rPr lang="ru-RU" sz="3200" dirty="0" smtClean="0">
                <a:latin typeface="+mj-lt"/>
              </a:rPr>
              <a:t>	</a:t>
            </a:r>
            <a:r>
              <a:rPr lang="ru-RU" sz="3200" dirty="0" smtClean="0">
                <a:solidFill>
                  <a:srgbClr val="185766"/>
                </a:solidFill>
                <a:latin typeface="+mj-lt"/>
              </a:rPr>
              <a:t>Поднять плечи максимально вверх, подержать, опустить.</a:t>
            </a:r>
          </a:p>
          <a:p>
            <a:pPr marL="365760" indent="-256032" eaLnBrk="1" fontAlgn="auto" hangingPunct="1">
              <a:lnSpc>
                <a:spcPct val="90000"/>
              </a:lnSpc>
              <a:spcAft>
                <a:spcPts val="0"/>
              </a:spcAft>
              <a:buFont typeface="Wingdings 3"/>
              <a:buChar char=""/>
              <a:defRPr/>
            </a:pPr>
            <a:endParaRPr lang="ru-RU" sz="3200" dirty="0" smtClean="0">
              <a:latin typeface="+mj-lt"/>
            </a:endParaRPr>
          </a:p>
          <a:p>
            <a:pPr marL="365760" indent="-256032" eaLnBrk="1" fontAlgn="auto" hangingPunct="1">
              <a:lnSpc>
                <a:spcPct val="90000"/>
              </a:lnSpc>
              <a:spcAft>
                <a:spcPts val="0"/>
              </a:spcAft>
              <a:buFont typeface="Wingdings 3"/>
              <a:buChar char=""/>
              <a:defRPr/>
            </a:pPr>
            <a:endParaRPr lang="ru-RU" sz="2800" dirty="0" smtClean="0">
              <a:effectLst>
                <a:outerShdw blurRad="38100" dist="38100" dir="2700000" algn="tl">
                  <a:srgbClr val="C0C0C0"/>
                </a:outerShdw>
              </a:effectLst>
              <a:latin typeface="+mj-lt"/>
            </a:endParaRPr>
          </a:p>
        </p:txBody>
      </p:sp>
      <p:pic>
        <p:nvPicPr>
          <p:cNvPr id="29699" name="Picture 6" descr="Лучшие упражнения йоги для лица Правила здоровья и долголе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2143125"/>
            <a:ext cx="2500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8" descr="http://uchebilka.ru/pars_docs/refs/75/74376/74376_html_7b25f6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5214938"/>
            <a:ext cx="2522537"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303042"/>
      </p:ext>
    </p:extLst>
  </p:cSld>
  <p:clrMapOvr>
    <a:masterClrMapping/>
  </p:clrMapOvr>
  <p:transition advTm="15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6" name="Rectangle 6"/>
          <p:cNvSpPr>
            <a:spLocks noGrp="1" noRot="1" noChangeArrowheads="1"/>
          </p:cNvSpPr>
          <p:nvPr>
            <p:ph type="title" idx="4294967295"/>
          </p:nvPr>
        </p:nvSpPr>
        <p:spPr>
          <a:xfrm>
            <a:off x="0" y="274638"/>
            <a:ext cx="8229600" cy="866775"/>
          </a:xfrm>
        </p:spPr>
        <p:txBody>
          <a:bodyPr/>
          <a:lstStyle/>
          <a:p>
            <a:pPr algn="ctr" eaLnBrk="1" fontAlgn="auto" hangingPunct="1">
              <a:spcAft>
                <a:spcPts val="0"/>
              </a:spcAft>
              <a:defRPr/>
            </a:pPr>
            <a:r>
              <a:rPr lang="ru-RU" sz="3200" dirty="0" smtClean="0">
                <a:solidFill>
                  <a:schemeClr val="hlink"/>
                </a:solidFill>
                <a:effectLst>
                  <a:outerShdw blurRad="38100" dist="38100" dir="2700000" algn="tl">
                    <a:srgbClr val="C0C0C0"/>
                  </a:outerShdw>
                </a:effectLst>
              </a:rPr>
              <a:t>  </a:t>
            </a:r>
          </a:p>
        </p:txBody>
      </p:sp>
      <p:sp>
        <p:nvSpPr>
          <p:cNvPr id="56324" name="Rectangle 4"/>
          <p:cNvSpPr>
            <a:spLocks noGrp="1" noChangeArrowheads="1"/>
          </p:cNvSpPr>
          <p:nvPr>
            <p:ph type="body" sz="half" idx="4294967295"/>
          </p:nvPr>
        </p:nvSpPr>
        <p:spPr>
          <a:xfrm>
            <a:off x="0" y="0"/>
            <a:ext cx="9144000" cy="6858000"/>
          </a:xfrm>
          <a:solidFill>
            <a:schemeClr val="accent3">
              <a:lumMod val="40000"/>
              <a:lumOff val="60000"/>
            </a:schemeClr>
          </a:solidFill>
        </p:spPr>
        <p:txBody>
          <a:bodyPr>
            <a:normAutofit fontScale="25000" lnSpcReduction="20000"/>
          </a:bodyPr>
          <a:lstStyle/>
          <a:p>
            <a:pPr marL="365760" indent="-256032" algn="ctr" eaLnBrk="1" fontAlgn="auto" hangingPunct="1">
              <a:lnSpc>
                <a:spcPct val="80000"/>
              </a:lnSpc>
              <a:spcAft>
                <a:spcPts val="0"/>
              </a:spcAft>
              <a:buFont typeface="Wingdings 3"/>
              <a:buChar char=""/>
              <a:defRPr/>
            </a:pPr>
            <a:endParaRPr lang="ru-RU" sz="800" dirty="0" smtClean="0">
              <a:solidFill>
                <a:srgbClr val="FF0000"/>
              </a:solidFill>
              <a:effectLst>
                <a:outerShdw blurRad="38100" dist="38100" dir="2700000" algn="tl">
                  <a:srgbClr val="C0C0C0"/>
                </a:outerShdw>
              </a:effectLst>
            </a:endParaRPr>
          </a:p>
          <a:p>
            <a:pPr marL="365760" indent="-256032" eaLnBrk="1" fontAlgn="auto" hangingPunct="1">
              <a:lnSpc>
                <a:spcPct val="80000"/>
              </a:lnSpc>
              <a:spcAft>
                <a:spcPts val="0"/>
              </a:spcAft>
              <a:buFont typeface="Arial" charset="0"/>
              <a:buNone/>
              <a:defRPr/>
            </a:pPr>
            <a:endParaRPr lang="ru-RU" sz="800" dirty="0" smtClean="0">
              <a:solidFill>
                <a:srgbClr val="FF0000"/>
              </a:solidFill>
              <a:effectLst>
                <a:outerShdw blurRad="38100" dist="38100" dir="2700000" algn="tl">
                  <a:srgbClr val="C0C0C0"/>
                </a:outerShdw>
              </a:effectLst>
            </a:endParaRPr>
          </a:p>
          <a:p>
            <a:pPr marL="365760" indent="-256032" algn="ctr" eaLnBrk="1" fontAlgn="auto" hangingPunct="1">
              <a:lnSpc>
                <a:spcPct val="80000"/>
              </a:lnSpc>
              <a:spcAft>
                <a:spcPts val="0"/>
              </a:spcAft>
              <a:buFont typeface="Arial" charset="0"/>
              <a:buNone/>
              <a:defRPr/>
            </a:pPr>
            <a:r>
              <a:rPr lang="ru-RU" sz="12800" b="1" dirty="0" smtClean="0">
                <a:solidFill>
                  <a:srgbClr val="FF0000"/>
                </a:solidFill>
                <a:latin typeface="+mj-lt"/>
              </a:rPr>
              <a:t>Для рук</a:t>
            </a:r>
          </a:p>
          <a:p>
            <a:pPr marL="365760" indent="-256032" eaLnBrk="1" fontAlgn="auto" hangingPunct="1">
              <a:lnSpc>
                <a:spcPct val="120000"/>
              </a:lnSpc>
              <a:spcAft>
                <a:spcPts val="0"/>
              </a:spcAft>
              <a:buFont typeface="Arial" charset="0"/>
              <a:buNone/>
              <a:defRPr/>
            </a:pPr>
            <a:r>
              <a:rPr lang="ru-RU" sz="12800" dirty="0" smtClean="0">
                <a:solidFill>
                  <a:srgbClr val="185766"/>
                </a:solidFill>
                <a:latin typeface="+mj-lt"/>
              </a:rPr>
              <a:t>	1.Сжать кисти рук в кулак, разжать.     2.Максимально растопырить пальцы рук, расслабиться. 	</a:t>
            </a:r>
          </a:p>
          <a:p>
            <a:pPr marL="365760" indent="-256032" algn="ctr" eaLnBrk="1" fontAlgn="auto" hangingPunct="1">
              <a:lnSpc>
                <a:spcPct val="120000"/>
              </a:lnSpc>
              <a:spcAft>
                <a:spcPts val="0"/>
              </a:spcAft>
              <a:buFont typeface="Arial" charset="0"/>
              <a:buNone/>
              <a:defRPr/>
            </a:pPr>
            <a:r>
              <a:rPr lang="ru-RU" sz="12800" b="1" dirty="0" smtClean="0">
                <a:solidFill>
                  <a:srgbClr val="FF0000"/>
                </a:solidFill>
                <a:latin typeface="+mj-lt"/>
              </a:rPr>
              <a:t>Для ног</a:t>
            </a:r>
          </a:p>
          <a:p>
            <a:pPr marL="365760" indent="-256032" eaLnBrk="1" fontAlgn="auto" hangingPunct="1">
              <a:lnSpc>
                <a:spcPct val="120000"/>
              </a:lnSpc>
              <a:spcAft>
                <a:spcPts val="0"/>
              </a:spcAft>
              <a:buFont typeface="Arial" charset="0"/>
              <a:buNone/>
              <a:defRPr/>
            </a:pPr>
            <a:r>
              <a:rPr lang="ru-RU" sz="12800" dirty="0" smtClean="0">
                <a:solidFill>
                  <a:srgbClr val="185766"/>
                </a:solidFill>
                <a:latin typeface="+mj-lt"/>
              </a:rPr>
              <a:t>	1.Упереться пятками в пол, максимально поднять носки, напрячься, сбросить напряжение.</a:t>
            </a:r>
          </a:p>
          <a:p>
            <a:pPr marL="365760" indent="-256032" eaLnBrk="1" fontAlgn="auto" hangingPunct="1">
              <a:lnSpc>
                <a:spcPct val="120000"/>
              </a:lnSpc>
              <a:spcAft>
                <a:spcPts val="0"/>
              </a:spcAft>
              <a:buFont typeface="Arial" charset="0"/>
              <a:buNone/>
              <a:defRPr/>
            </a:pPr>
            <a:r>
              <a:rPr lang="ru-RU" sz="12800" dirty="0" smtClean="0">
                <a:solidFill>
                  <a:srgbClr val="185766"/>
                </a:solidFill>
                <a:latin typeface="+mj-lt"/>
              </a:rPr>
              <a:t>	2.Упереться пальцами ног в пол, максимально поднять пятки, напрячься, сбросить напряжение.</a:t>
            </a:r>
          </a:p>
          <a:p>
            <a:pPr marL="365760" indent="-256032" eaLnBrk="1" fontAlgn="auto" hangingPunct="1">
              <a:lnSpc>
                <a:spcPct val="160000"/>
              </a:lnSpc>
              <a:spcAft>
                <a:spcPts val="0"/>
              </a:spcAft>
              <a:buFont typeface="Arial" charset="0"/>
              <a:buNone/>
              <a:defRPr/>
            </a:pPr>
            <a:endParaRPr lang="ru-RU" sz="12800" dirty="0" smtClean="0">
              <a:latin typeface="+mj-lt"/>
            </a:endParaRPr>
          </a:p>
          <a:p>
            <a:pPr marL="365760" indent="-256032" eaLnBrk="1" fontAlgn="auto" hangingPunct="1">
              <a:lnSpc>
                <a:spcPct val="160000"/>
              </a:lnSpc>
              <a:spcAft>
                <a:spcPts val="0"/>
              </a:spcAft>
              <a:buFont typeface="Arial" charset="0"/>
              <a:buNone/>
              <a:defRPr/>
            </a:pPr>
            <a:r>
              <a:rPr lang="ru-RU" sz="12800" dirty="0" smtClean="0">
                <a:latin typeface="+mj-lt"/>
              </a:rPr>
              <a:t> </a:t>
            </a:r>
          </a:p>
        </p:txBody>
      </p:sp>
      <p:pic>
        <p:nvPicPr>
          <p:cNvPr id="30724" name="Picture 10" descr="Хроническое напряжение мышц - проблема современной женщины. Обсуждение на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628800"/>
            <a:ext cx="25050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2" descr="Фитнес упражнения для но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662" y="5341722"/>
            <a:ext cx="114458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070450"/>
      </p:ext>
    </p:extLst>
  </p:cSld>
  <p:clrMapOvr>
    <a:masterClrMapping/>
  </p:clrMapOvr>
  <p:transition spd="slow" advTm="15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44" name="Rectangle 488"/>
          <p:cNvSpPr>
            <a:spLocks noChangeArrowheads="1"/>
          </p:cNvSpPr>
          <p:nvPr/>
        </p:nvSpPr>
        <p:spPr bwMode="auto">
          <a:xfrm>
            <a:off x="1" y="0"/>
            <a:ext cx="9144000" cy="6858000"/>
          </a:xfrm>
          <a:prstGeom prst="rect">
            <a:avLst/>
          </a:prstGeom>
          <a:solidFill>
            <a:schemeClr val="accent3">
              <a:lumMod val="40000"/>
              <a:lumOff val="60000"/>
            </a:schemeClr>
          </a:solidFill>
          <a:ln w="9525">
            <a:solidFill>
              <a:schemeClr val="tx1"/>
            </a:solidFill>
            <a:miter lim="800000"/>
            <a:headEnd/>
            <a:tailEnd/>
          </a:ln>
          <a:effectLst/>
          <a:extLst/>
        </p:spPr>
        <p:txBody>
          <a:bodyPr wrap="none" lIns="360000" tIns="180000" rIns="360000" bIns="180000" anchor="ctr"/>
          <a:lstStyle/>
          <a:p>
            <a:pPr algn="ctr">
              <a:defRPr/>
            </a:pPr>
            <a:r>
              <a:rPr lang="ru-RU" sz="3200" dirty="0" smtClean="0">
                <a:solidFill>
                  <a:srgbClr val="FF0000"/>
                </a:solidFill>
                <a:effectLst>
                  <a:outerShdw blurRad="38100" dist="38100" dir="2700000" algn="tl">
                    <a:srgbClr val="000000"/>
                  </a:outerShdw>
                </a:effectLst>
              </a:rPr>
              <a:t>СОВЕТЫ ПСИХОЛОГА</a:t>
            </a:r>
          </a:p>
          <a:p>
            <a:pPr algn="ctr">
              <a:defRPr/>
            </a:pPr>
            <a:endParaRPr lang="ru-RU" sz="2400" b="1" dirty="0" smtClean="0">
              <a:solidFill>
                <a:srgbClr val="FF0000"/>
              </a:solidFill>
              <a:effectLst>
                <a:outerShdw blurRad="38100" dist="38100" dir="2700000" algn="tl">
                  <a:srgbClr val="000000"/>
                </a:outerShdw>
              </a:effectLst>
            </a:endParaRPr>
          </a:p>
          <a:p>
            <a:pPr marL="342900" indent="-342900" algn="just">
              <a:buFont typeface="Arial" pitchFamily="34" charset="0"/>
              <a:buChar char="•"/>
              <a:defRPr/>
            </a:pPr>
            <a:r>
              <a:rPr lang="ru-RU" sz="2400" b="1" dirty="0" smtClean="0">
                <a:solidFill>
                  <a:schemeClr val="accent1">
                    <a:lumMod val="50000"/>
                  </a:schemeClr>
                </a:solidFill>
              </a:rPr>
              <a:t>Развивайте</a:t>
            </a:r>
            <a:r>
              <a:rPr lang="ru-RU" sz="2400" dirty="0" smtClean="0">
                <a:solidFill>
                  <a:schemeClr val="accent1">
                    <a:lumMod val="50000"/>
                  </a:schemeClr>
                </a:solidFill>
              </a:rPr>
              <a:t> уверенность в себе. У </a:t>
            </a:r>
            <a:r>
              <a:rPr lang="ru-RU" sz="2400" dirty="0">
                <a:solidFill>
                  <a:schemeClr val="accent1">
                    <a:lumMod val="50000"/>
                  </a:schemeClr>
                </a:solidFill>
              </a:rPr>
              <a:t>вас все получится, </a:t>
            </a:r>
            <a:endParaRPr lang="ru-RU" sz="2400" dirty="0" smtClean="0">
              <a:solidFill>
                <a:schemeClr val="accent1">
                  <a:lumMod val="50000"/>
                </a:schemeClr>
              </a:solidFill>
            </a:endParaRPr>
          </a:p>
          <a:p>
            <a:pPr algn="just">
              <a:defRPr/>
            </a:pPr>
            <a:r>
              <a:rPr lang="ru-RU" sz="2400" dirty="0">
                <a:solidFill>
                  <a:schemeClr val="accent1">
                    <a:lumMod val="50000"/>
                  </a:schemeClr>
                </a:solidFill>
              </a:rPr>
              <a:t> </a:t>
            </a:r>
            <a:r>
              <a:rPr lang="ru-RU" sz="2400" dirty="0" smtClean="0">
                <a:solidFill>
                  <a:schemeClr val="accent1">
                    <a:lumMod val="50000"/>
                  </a:schemeClr>
                </a:solidFill>
              </a:rPr>
              <a:t>    вы </a:t>
            </a:r>
            <a:r>
              <a:rPr lang="ru-RU" sz="2400" dirty="0">
                <a:solidFill>
                  <a:schemeClr val="accent1">
                    <a:lumMod val="50000"/>
                  </a:schemeClr>
                </a:solidFill>
              </a:rPr>
              <a:t>найдете выход.</a:t>
            </a:r>
          </a:p>
          <a:p>
            <a:pPr marL="342900" indent="-342900" algn="just">
              <a:buFont typeface="Arial" pitchFamily="34" charset="0"/>
              <a:buChar char="•"/>
              <a:defRPr/>
            </a:pPr>
            <a:r>
              <a:rPr lang="ru-RU" sz="2400" dirty="0">
                <a:solidFill>
                  <a:schemeClr val="accent1">
                    <a:lumMod val="50000"/>
                  </a:schemeClr>
                </a:solidFill>
              </a:rPr>
              <a:t> </a:t>
            </a:r>
            <a:r>
              <a:rPr lang="ru-RU" sz="2400" b="1" dirty="0">
                <a:solidFill>
                  <a:schemeClr val="accent1">
                    <a:lumMod val="50000"/>
                  </a:schemeClr>
                </a:solidFill>
              </a:rPr>
              <a:t>Планируйте</a:t>
            </a:r>
            <a:r>
              <a:rPr lang="ru-RU" sz="2400" dirty="0">
                <a:solidFill>
                  <a:schemeClr val="accent1">
                    <a:lumMod val="50000"/>
                  </a:schemeClr>
                </a:solidFill>
              </a:rPr>
              <a:t> свое будущее </a:t>
            </a:r>
            <a:r>
              <a:rPr lang="ru-RU" sz="2400" dirty="0" smtClean="0">
                <a:solidFill>
                  <a:schemeClr val="accent1">
                    <a:lumMod val="50000"/>
                  </a:schemeClr>
                </a:solidFill>
              </a:rPr>
              <a:t>независимо от </a:t>
            </a:r>
            <a:r>
              <a:rPr lang="ru-RU" sz="2400" dirty="0">
                <a:solidFill>
                  <a:schemeClr val="accent1">
                    <a:lumMod val="50000"/>
                  </a:schemeClr>
                </a:solidFill>
              </a:rPr>
              <a:t>результатов </a:t>
            </a:r>
            <a:endParaRPr lang="ru-RU" sz="2400" dirty="0" smtClean="0">
              <a:solidFill>
                <a:schemeClr val="accent1">
                  <a:lumMod val="50000"/>
                </a:schemeClr>
              </a:solidFill>
            </a:endParaRPr>
          </a:p>
          <a:p>
            <a:pPr algn="just">
              <a:defRPr/>
            </a:pPr>
            <a:r>
              <a:rPr lang="ru-RU" sz="2400" dirty="0" smtClean="0">
                <a:solidFill>
                  <a:schemeClr val="accent1">
                    <a:lumMod val="50000"/>
                  </a:schemeClr>
                </a:solidFill>
              </a:rPr>
              <a:t>      экзаменов.</a:t>
            </a:r>
          </a:p>
          <a:p>
            <a:pPr marL="342900" indent="-342900" algn="just">
              <a:buFont typeface="Arial" pitchFamily="34" charset="0"/>
              <a:buChar char="•"/>
              <a:defRPr/>
            </a:pPr>
            <a:r>
              <a:rPr lang="ru-RU" sz="2400" dirty="0" smtClean="0">
                <a:solidFill>
                  <a:schemeClr val="accent1">
                    <a:lumMod val="50000"/>
                  </a:schemeClr>
                </a:solidFill>
              </a:rPr>
              <a:t> </a:t>
            </a:r>
            <a:r>
              <a:rPr lang="ru-RU" sz="2400" dirty="0">
                <a:solidFill>
                  <a:schemeClr val="accent1">
                    <a:lumMod val="50000"/>
                  </a:schemeClr>
                </a:solidFill>
              </a:rPr>
              <a:t>В последние дни перед экзаменом </a:t>
            </a:r>
            <a:r>
              <a:rPr lang="ru-RU" sz="2400" b="1" dirty="0" smtClean="0">
                <a:solidFill>
                  <a:schemeClr val="accent1">
                    <a:lumMod val="50000"/>
                  </a:schemeClr>
                </a:solidFill>
              </a:rPr>
              <a:t>старайтесь</a:t>
            </a:r>
            <a:r>
              <a:rPr lang="ru-RU" sz="2400" dirty="0" smtClean="0">
                <a:solidFill>
                  <a:schemeClr val="accent1">
                    <a:lumMod val="50000"/>
                  </a:schemeClr>
                </a:solidFill>
              </a:rPr>
              <a:t> чрезмерно</a:t>
            </a:r>
          </a:p>
          <a:p>
            <a:pPr algn="just">
              <a:defRPr/>
            </a:pPr>
            <a:r>
              <a:rPr lang="ru-RU" sz="2400" dirty="0" smtClean="0">
                <a:solidFill>
                  <a:schemeClr val="accent1">
                    <a:lumMod val="50000"/>
                  </a:schemeClr>
                </a:solidFill>
              </a:rPr>
              <a:t>      не переутомляться.</a:t>
            </a:r>
          </a:p>
          <a:p>
            <a:pPr marL="342900" indent="-342900" algn="just">
              <a:buFont typeface="Arial" pitchFamily="34" charset="0"/>
              <a:buChar char="•"/>
              <a:defRPr/>
            </a:pPr>
            <a:r>
              <a:rPr lang="ru-RU" sz="2400" b="1" dirty="0" smtClean="0">
                <a:solidFill>
                  <a:schemeClr val="accent1">
                    <a:lumMod val="50000"/>
                  </a:schemeClr>
                </a:solidFill>
              </a:rPr>
              <a:t>Научитесь</a:t>
            </a:r>
            <a:r>
              <a:rPr lang="ru-RU" sz="2400" dirty="0" smtClean="0">
                <a:solidFill>
                  <a:schemeClr val="accent1">
                    <a:lumMod val="50000"/>
                  </a:schemeClr>
                </a:solidFill>
              </a:rPr>
              <a:t> расслабляться.</a:t>
            </a:r>
          </a:p>
          <a:p>
            <a:pPr marL="342900" indent="-342900" algn="just">
              <a:buFont typeface="Arial" pitchFamily="34" charset="0"/>
              <a:buChar char="•"/>
              <a:defRPr/>
            </a:pPr>
            <a:r>
              <a:rPr lang="ru-RU" sz="2400" b="1" dirty="0" smtClean="0">
                <a:solidFill>
                  <a:schemeClr val="accent1">
                    <a:lumMod val="50000"/>
                  </a:schemeClr>
                </a:solidFill>
              </a:rPr>
              <a:t>Обратите</a:t>
            </a:r>
            <a:r>
              <a:rPr lang="ru-RU" sz="2400" dirty="0" smtClean="0">
                <a:solidFill>
                  <a:schemeClr val="accent1">
                    <a:lumMod val="50000"/>
                  </a:schemeClr>
                </a:solidFill>
              </a:rPr>
              <a:t> </a:t>
            </a:r>
            <a:r>
              <a:rPr lang="ru-RU" sz="2400" dirty="0">
                <a:solidFill>
                  <a:schemeClr val="accent1">
                    <a:lumMod val="50000"/>
                  </a:schemeClr>
                </a:solidFill>
              </a:rPr>
              <a:t>внимание на приметы </a:t>
            </a:r>
            <a:r>
              <a:rPr lang="ru-RU" sz="2400" dirty="0" smtClean="0">
                <a:solidFill>
                  <a:schemeClr val="accent1">
                    <a:lumMod val="50000"/>
                  </a:schemeClr>
                </a:solidFill>
              </a:rPr>
              <a:t>чрезмерного  </a:t>
            </a:r>
            <a:r>
              <a:rPr lang="ru-RU" sz="2400" dirty="0">
                <a:solidFill>
                  <a:schemeClr val="accent1">
                    <a:lumMod val="50000"/>
                  </a:schemeClr>
                </a:solidFill>
              </a:rPr>
              <a:t>стресса</a:t>
            </a:r>
            <a:r>
              <a:rPr lang="ru-RU" sz="2400" dirty="0" smtClean="0">
                <a:solidFill>
                  <a:schemeClr val="accent1">
                    <a:lumMod val="50000"/>
                  </a:schemeClr>
                </a:solidFill>
              </a:rPr>
              <a:t>:</a:t>
            </a:r>
          </a:p>
          <a:p>
            <a:pPr algn="just">
              <a:defRPr/>
            </a:pPr>
            <a:r>
              <a:rPr lang="ru-RU" sz="2400" dirty="0" smtClean="0">
                <a:solidFill>
                  <a:schemeClr val="accent1">
                    <a:lumMod val="50000"/>
                  </a:schemeClr>
                </a:solidFill>
              </a:rPr>
              <a:t>     потеря </a:t>
            </a:r>
            <a:r>
              <a:rPr lang="ru-RU" sz="2400" dirty="0">
                <a:solidFill>
                  <a:schemeClr val="accent1">
                    <a:lumMod val="50000"/>
                  </a:schemeClr>
                </a:solidFill>
              </a:rPr>
              <a:t>аппетита</a:t>
            </a:r>
            <a:r>
              <a:rPr lang="ru-RU" sz="2400" dirty="0" smtClean="0">
                <a:solidFill>
                  <a:schemeClr val="accent1">
                    <a:lumMod val="50000"/>
                  </a:schemeClr>
                </a:solidFill>
              </a:rPr>
              <a:t>, переедание, бессонницу</a:t>
            </a:r>
            <a:r>
              <a:rPr lang="ru-RU" sz="2400" dirty="0">
                <a:solidFill>
                  <a:schemeClr val="accent1">
                    <a:lumMod val="50000"/>
                  </a:schemeClr>
                </a:solidFill>
              </a:rPr>
              <a:t>, головную </a:t>
            </a:r>
            <a:r>
              <a:rPr lang="ru-RU" sz="2400" dirty="0" smtClean="0">
                <a:solidFill>
                  <a:schemeClr val="accent1">
                    <a:lumMod val="50000"/>
                  </a:schemeClr>
                </a:solidFill>
              </a:rPr>
              <a:t>боль. </a:t>
            </a:r>
          </a:p>
          <a:p>
            <a:pPr marL="342900" indent="-342900" algn="just">
              <a:buFont typeface="Arial" pitchFamily="34" charset="0"/>
              <a:buChar char="•"/>
              <a:defRPr/>
            </a:pPr>
            <a:r>
              <a:rPr lang="ru-RU" sz="2400" b="1" dirty="0" smtClean="0">
                <a:solidFill>
                  <a:schemeClr val="accent1">
                    <a:lumMod val="50000"/>
                  </a:schemeClr>
                </a:solidFill>
              </a:rPr>
              <a:t>Снимайте </a:t>
            </a:r>
            <a:r>
              <a:rPr lang="ru-RU" sz="2400" dirty="0">
                <a:solidFill>
                  <a:schemeClr val="accent1">
                    <a:lumMod val="50000"/>
                  </a:schemeClr>
                </a:solidFill>
              </a:rPr>
              <a:t>напряжение творческими </a:t>
            </a:r>
            <a:r>
              <a:rPr lang="ru-RU" sz="2400" dirty="0" smtClean="0">
                <a:solidFill>
                  <a:schemeClr val="accent1">
                    <a:lumMod val="50000"/>
                  </a:schemeClr>
                </a:solidFill>
              </a:rPr>
              <a:t>занятиями</a:t>
            </a:r>
            <a:r>
              <a:rPr lang="ru-RU" sz="2400" dirty="0">
                <a:solidFill>
                  <a:schemeClr val="accent1">
                    <a:lumMod val="50000"/>
                  </a:schemeClr>
                </a:solidFill>
              </a:rPr>
              <a:t>, спортом</a:t>
            </a:r>
            <a:r>
              <a:rPr lang="ru-RU" sz="2400" dirty="0" smtClean="0">
                <a:solidFill>
                  <a:schemeClr val="accent1">
                    <a:lumMod val="50000"/>
                  </a:schemeClr>
                </a:solidFill>
              </a:rPr>
              <a:t>.</a:t>
            </a:r>
          </a:p>
          <a:p>
            <a:pPr marL="342900" indent="-342900" algn="just">
              <a:buFont typeface="Arial" pitchFamily="34" charset="0"/>
              <a:buChar char="•"/>
              <a:defRPr/>
            </a:pPr>
            <a:r>
              <a:rPr lang="ru-RU" sz="2400" dirty="0" smtClean="0">
                <a:solidFill>
                  <a:schemeClr val="accent1">
                    <a:lumMod val="50000"/>
                  </a:schemeClr>
                </a:solidFill>
              </a:rPr>
              <a:t> Мысленно </a:t>
            </a:r>
            <a:r>
              <a:rPr lang="ru-RU" sz="2400" b="1" dirty="0" smtClean="0">
                <a:solidFill>
                  <a:schemeClr val="accent1">
                    <a:lumMod val="50000"/>
                  </a:schemeClr>
                </a:solidFill>
              </a:rPr>
              <a:t>рисуйте</a:t>
            </a:r>
            <a:r>
              <a:rPr lang="ru-RU" sz="2400" dirty="0" smtClean="0">
                <a:solidFill>
                  <a:schemeClr val="accent1">
                    <a:lumMod val="50000"/>
                  </a:schemeClr>
                </a:solidFill>
              </a:rPr>
              <a:t> себе картину победы, настойтесь на успех.</a:t>
            </a:r>
            <a:endParaRPr lang="ru-RU" sz="2000" dirty="0">
              <a:solidFill>
                <a:schemeClr val="accent1">
                  <a:lumMod val="50000"/>
                </a:schemeClr>
              </a:solidFill>
            </a:endParaRPr>
          </a:p>
        </p:txBody>
      </p:sp>
    </p:spTree>
    <p:extLst>
      <p:ext uri="{BB962C8B-B14F-4D97-AF65-F5344CB8AC3E}">
        <p14:creationId xmlns:p14="http://schemas.microsoft.com/office/powerpoint/2010/main" val="130715075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endParaRPr lang="ru-RU" dirty="0"/>
          </a:p>
        </p:txBody>
      </p:sp>
      <p:sp>
        <p:nvSpPr>
          <p:cNvPr id="3" name="Объект 2"/>
          <p:cNvSpPr>
            <a:spLocks noGrp="1"/>
          </p:cNvSpPr>
          <p:nvPr>
            <p:ph sz="quarter" idx="1"/>
          </p:nvPr>
        </p:nvSpPr>
        <p:spPr/>
        <p:txBody>
          <a:bodyPr/>
          <a:lstStyle/>
          <a:p>
            <a:endParaRPr lang="ru-RU"/>
          </a:p>
        </p:txBody>
      </p:sp>
      <p:sp>
        <p:nvSpPr>
          <p:cNvPr id="4" name="Объект 3"/>
          <p:cNvSpPr>
            <a:spLocks noGrp="1"/>
          </p:cNvSpPr>
          <p:nvPr>
            <p:ph sz="quarter" idx="2"/>
          </p:nvPr>
        </p:nvSpPr>
        <p:spPr/>
        <p:txBody>
          <a:bodyPr/>
          <a:lstStyle/>
          <a:p>
            <a:endParaRPr lang="ru-RU"/>
          </a:p>
        </p:txBody>
      </p:sp>
      <p:sp>
        <p:nvSpPr>
          <p:cNvPr id="5" name="Объект 4"/>
          <p:cNvSpPr>
            <a:spLocks noGrp="1"/>
          </p:cNvSpPr>
          <p:nvPr>
            <p:ph sz="quarter" idx="3"/>
          </p:nvPr>
        </p:nvSpPr>
        <p:spPr/>
        <p:txBody>
          <a:bodyPr/>
          <a:lstStyle/>
          <a:p>
            <a:endParaRPr lang="ru-RU"/>
          </a:p>
        </p:txBody>
      </p:sp>
      <p:sp>
        <p:nvSpPr>
          <p:cNvPr id="6" name="Объект 5"/>
          <p:cNvSpPr>
            <a:spLocks noGrp="1"/>
          </p:cNvSpPr>
          <p:nvPr>
            <p:ph sz="quarter" idx="4"/>
          </p:nvPr>
        </p:nvSpPr>
        <p:spPr/>
        <p:txBody>
          <a:bodyPr/>
          <a:lstStyle/>
          <a:p>
            <a:endParaRPr lang="ru-RU"/>
          </a:p>
        </p:txBody>
      </p:sp>
      <p:pic>
        <p:nvPicPr>
          <p:cNvPr id="4098" name="Picture 2" descr="C:\Users\tst\Desktop\Презентации\435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275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endParaRPr lang="ru-RU"/>
          </a:p>
        </p:txBody>
      </p:sp>
      <p:sp>
        <p:nvSpPr>
          <p:cNvPr id="3" name="Объект 2"/>
          <p:cNvSpPr>
            <a:spLocks noGrp="1"/>
          </p:cNvSpPr>
          <p:nvPr>
            <p:ph sz="quarter" idx="1"/>
          </p:nvPr>
        </p:nvSpPr>
        <p:spPr/>
        <p:txBody>
          <a:bodyPr/>
          <a:lstStyle/>
          <a:p>
            <a:endParaRPr lang="ru-RU"/>
          </a:p>
        </p:txBody>
      </p:sp>
      <p:sp>
        <p:nvSpPr>
          <p:cNvPr id="4" name="Объект 3"/>
          <p:cNvSpPr>
            <a:spLocks noGrp="1"/>
          </p:cNvSpPr>
          <p:nvPr>
            <p:ph sz="quarter" idx="2"/>
          </p:nvPr>
        </p:nvSpPr>
        <p:spPr/>
        <p:txBody>
          <a:bodyPr/>
          <a:lstStyle/>
          <a:p>
            <a:endParaRPr lang="ru-RU"/>
          </a:p>
        </p:txBody>
      </p:sp>
      <p:sp>
        <p:nvSpPr>
          <p:cNvPr id="5" name="Объект 4"/>
          <p:cNvSpPr>
            <a:spLocks noGrp="1"/>
          </p:cNvSpPr>
          <p:nvPr>
            <p:ph sz="quarter" idx="3"/>
          </p:nvPr>
        </p:nvSpPr>
        <p:spPr/>
        <p:txBody>
          <a:bodyPr/>
          <a:lstStyle/>
          <a:p>
            <a:endParaRPr lang="ru-RU"/>
          </a:p>
        </p:txBody>
      </p:sp>
      <p:sp>
        <p:nvSpPr>
          <p:cNvPr id="6" name="Объект 5"/>
          <p:cNvSpPr>
            <a:spLocks noGrp="1"/>
          </p:cNvSpPr>
          <p:nvPr>
            <p:ph sz="quarter" idx="4"/>
          </p:nvPr>
        </p:nvSpPr>
        <p:spPr/>
        <p:txBody>
          <a:bodyPr/>
          <a:lstStyle/>
          <a:p>
            <a:endParaRPr lang="ru-RU"/>
          </a:p>
        </p:txBody>
      </p:sp>
      <p:sp>
        <p:nvSpPr>
          <p:cNvPr id="7" name="AutoShape 2" descr="https://ds02.infourok.ru/uploads/ex/125b/00013752-90f659f2/img37.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6427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solidFill>
            <a:schemeClr val="accent3">
              <a:lumMod val="40000"/>
              <a:lumOff val="60000"/>
            </a:schemeClr>
          </a:solidFill>
        </p:spPr>
        <p:txBody>
          <a:bodyPr lIns="360000" tIns="180000" rIns="360000" bIns="180000" rtlCol="0">
            <a:normAutofit/>
          </a:bodyPr>
          <a:lstStyle/>
          <a:p>
            <a:pPr marL="0" indent="-256032" algn="just" eaLnBrk="1" fontAlgn="auto" hangingPunct="1">
              <a:spcBef>
                <a:spcPts val="0"/>
              </a:spcBef>
              <a:spcAft>
                <a:spcPts val="0"/>
              </a:spcAft>
              <a:buFont typeface="Arial" pitchFamily="34" charset="0"/>
              <a:buNone/>
              <a:defRPr/>
            </a:pPr>
            <a:r>
              <a:rPr lang="ru-RU" sz="3500" b="1" dirty="0" smtClean="0">
                <a:solidFill>
                  <a:srgbClr val="FF0000"/>
                </a:solidFill>
              </a:rPr>
              <a:t>   	Экзамены</a:t>
            </a:r>
            <a:r>
              <a:rPr lang="ru-RU" sz="3500" dirty="0" smtClean="0">
                <a:solidFill>
                  <a:srgbClr val="FF0000"/>
                </a:solidFill>
              </a:rPr>
              <a:t> </a:t>
            </a:r>
            <a:r>
              <a:rPr lang="ru-RU" sz="3500" dirty="0" smtClean="0"/>
              <a:t>– </a:t>
            </a:r>
            <a:r>
              <a:rPr lang="ru-RU" sz="3500" dirty="0" smtClean="0">
                <a:solidFill>
                  <a:srgbClr val="185766"/>
                </a:solidFill>
              </a:rPr>
              <a:t>это ответственный период в жизни любого человека и от их результатов во многом зависит будущее.</a:t>
            </a:r>
          </a:p>
          <a:p>
            <a:pPr marL="0" indent="-256032" algn="just" eaLnBrk="1" fontAlgn="auto" hangingPunct="1">
              <a:spcBef>
                <a:spcPts val="0"/>
              </a:spcBef>
              <a:spcAft>
                <a:spcPts val="0"/>
              </a:spcAft>
              <a:buFont typeface="Arial" pitchFamily="34" charset="0"/>
              <a:buNone/>
              <a:defRPr/>
            </a:pPr>
            <a:r>
              <a:rPr lang="ru-RU" sz="3500" dirty="0" smtClean="0">
                <a:solidFill>
                  <a:srgbClr val="185766"/>
                </a:solidFill>
              </a:rPr>
              <a:t>    	Продумаем </a:t>
            </a:r>
            <a:r>
              <a:rPr lang="ru-RU" sz="3500" dirty="0">
                <a:solidFill>
                  <a:srgbClr val="185766"/>
                </a:solidFill>
              </a:rPr>
              <a:t>своё поведение и состояние перед экзаменом, ведь на экзамене происходит не только проверка знаний, но и  проверка сил личности, мобилизация умственных и душевных  сил.</a:t>
            </a:r>
            <a:endParaRPr lang="ru-RU" sz="3500" dirty="0" smtClean="0">
              <a:solidFill>
                <a:srgbClr val="185766"/>
              </a:solidFill>
            </a:endParaRPr>
          </a:p>
          <a:p>
            <a:pPr marL="0" indent="-256032" eaLnBrk="1" fontAlgn="auto" hangingPunct="1">
              <a:spcBef>
                <a:spcPts val="0"/>
              </a:spcBef>
              <a:spcAft>
                <a:spcPts val="0"/>
              </a:spcAft>
              <a:buFont typeface="Arial" pitchFamily="34" charset="0"/>
              <a:buNone/>
              <a:defRPr/>
            </a:pPr>
            <a:r>
              <a:rPr lang="ru-RU" sz="3200" dirty="0"/>
              <a:t> </a:t>
            </a:r>
            <a:endParaRPr lang="ru-RU" sz="3200" dirty="0" smtClean="0"/>
          </a:p>
          <a:p>
            <a:pPr marL="365760" indent="-256032" eaLnBrk="1" fontAlgn="auto" hangingPunct="1">
              <a:spcAft>
                <a:spcPts val="0"/>
              </a:spcAft>
              <a:buFont typeface="Arial" pitchFamily="34" charset="0"/>
              <a:buNone/>
              <a:defRPr/>
            </a:pPr>
            <a:endParaRPr lang="ru-RU" dirty="0"/>
          </a:p>
        </p:txBody>
      </p:sp>
      <p:pic>
        <p:nvPicPr>
          <p:cNvPr id="14339" name="Picture 2" descr="1312051860%5Fekzamenacionnye-stres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54512"/>
            <a:ext cx="2359719" cy="18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39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0" y="0"/>
            <a:ext cx="9144000" cy="6858000"/>
          </a:xfrm>
          <a:solidFill>
            <a:schemeClr val="accent3">
              <a:lumMod val="40000"/>
              <a:lumOff val="60000"/>
            </a:schemeClr>
          </a:solidFill>
        </p:spPr>
        <p:txBody>
          <a:bodyPr lIns="360000" tIns="180000" rIns="360000" bIns="180000"/>
          <a:lstStyle/>
          <a:p>
            <a:pPr eaLnBrk="1" hangingPunct="1">
              <a:lnSpc>
                <a:spcPct val="80000"/>
              </a:lnSpc>
              <a:buFont typeface="Arial" charset="0"/>
              <a:buNone/>
            </a:pPr>
            <a:r>
              <a:rPr lang="ru-RU" sz="3000" dirty="0" smtClean="0"/>
              <a:t>  </a:t>
            </a:r>
          </a:p>
          <a:p>
            <a:pPr algn="ctr" eaLnBrk="1" hangingPunct="1">
              <a:lnSpc>
                <a:spcPct val="80000"/>
              </a:lnSpc>
              <a:buFont typeface="Arial" charset="0"/>
              <a:buNone/>
            </a:pPr>
            <a:r>
              <a:rPr lang="ru-RU" sz="3000" dirty="0" smtClean="0"/>
              <a:t> </a:t>
            </a:r>
            <a:r>
              <a:rPr lang="ru-RU" sz="2800" b="1" dirty="0" smtClean="0">
                <a:solidFill>
                  <a:srgbClr val="FF0000"/>
                </a:solidFill>
              </a:rPr>
              <a:t>На успешность сдачи любых экзаменов </a:t>
            </a:r>
          </a:p>
          <a:p>
            <a:pPr algn="ctr" eaLnBrk="1" hangingPunct="1">
              <a:lnSpc>
                <a:spcPct val="80000"/>
              </a:lnSpc>
              <a:buFont typeface="Arial" charset="0"/>
              <a:buNone/>
            </a:pPr>
            <a:r>
              <a:rPr lang="ru-RU" sz="2800" b="1" dirty="0" smtClean="0">
                <a:solidFill>
                  <a:srgbClr val="FF0000"/>
                </a:solidFill>
              </a:rPr>
              <a:t>влияют три фактора:</a:t>
            </a:r>
          </a:p>
          <a:p>
            <a:pPr eaLnBrk="1" hangingPunct="1">
              <a:lnSpc>
                <a:spcPct val="150000"/>
              </a:lnSpc>
              <a:buFont typeface="Arial" charset="0"/>
              <a:buNone/>
            </a:pPr>
            <a:r>
              <a:rPr lang="ru-RU" sz="2800" b="1" dirty="0" smtClean="0"/>
              <a:t>1</a:t>
            </a:r>
            <a:r>
              <a:rPr lang="ru-RU" sz="2800" dirty="0" smtClean="0"/>
              <a:t>. </a:t>
            </a:r>
            <a:r>
              <a:rPr lang="ru-RU" sz="2800" b="1" dirty="0" smtClean="0">
                <a:solidFill>
                  <a:srgbClr val="185766"/>
                </a:solidFill>
              </a:rPr>
              <a:t>Познавательный</a:t>
            </a:r>
            <a:r>
              <a:rPr lang="ru-RU" sz="2800" dirty="0" smtClean="0">
                <a:solidFill>
                  <a:srgbClr val="185766"/>
                </a:solidFill>
              </a:rPr>
              <a:t> - уровень знаний.</a:t>
            </a:r>
          </a:p>
          <a:p>
            <a:pPr eaLnBrk="1" hangingPunct="1">
              <a:lnSpc>
                <a:spcPct val="150000"/>
              </a:lnSpc>
              <a:buFont typeface="Arial" charset="0"/>
              <a:buNone/>
            </a:pPr>
            <a:r>
              <a:rPr lang="ru-RU" sz="2800" b="1" dirty="0" smtClean="0">
                <a:solidFill>
                  <a:srgbClr val="185766"/>
                </a:solidFill>
              </a:rPr>
              <a:t>2.</a:t>
            </a:r>
            <a:r>
              <a:rPr lang="ru-RU" sz="2800" dirty="0" smtClean="0">
                <a:solidFill>
                  <a:srgbClr val="185766"/>
                </a:solidFill>
              </a:rPr>
              <a:t> </a:t>
            </a:r>
            <a:r>
              <a:rPr lang="ru-RU" sz="2800" b="1" dirty="0" smtClean="0">
                <a:solidFill>
                  <a:srgbClr val="185766"/>
                </a:solidFill>
              </a:rPr>
              <a:t>Мотивационный</a:t>
            </a:r>
            <a:r>
              <a:rPr lang="ru-RU" sz="2800" b="1" i="1" dirty="0" smtClean="0">
                <a:solidFill>
                  <a:srgbClr val="185766"/>
                </a:solidFill>
              </a:rPr>
              <a:t> </a:t>
            </a:r>
            <a:r>
              <a:rPr lang="ru-RU" sz="2800" dirty="0" smtClean="0">
                <a:solidFill>
                  <a:srgbClr val="185766"/>
                </a:solidFill>
              </a:rPr>
              <a:t>- нацеленность на выполнение учебных задач и преодоление трудностей.</a:t>
            </a:r>
          </a:p>
          <a:p>
            <a:pPr eaLnBrk="1" hangingPunct="1">
              <a:lnSpc>
                <a:spcPct val="150000"/>
              </a:lnSpc>
              <a:buFont typeface="Arial" charset="0"/>
              <a:buNone/>
            </a:pPr>
            <a:r>
              <a:rPr lang="ru-RU" sz="2800" b="1" dirty="0" smtClean="0">
                <a:solidFill>
                  <a:srgbClr val="185766"/>
                </a:solidFill>
              </a:rPr>
              <a:t>3</a:t>
            </a:r>
            <a:r>
              <a:rPr lang="ru-RU" sz="2800" dirty="0" smtClean="0">
                <a:solidFill>
                  <a:srgbClr val="185766"/>
                </a:solidFill>
              </a:rPr>
              <a:t>. </a:t>
            </a:r>
            <a:r>
              <a:rPr lang="ru-RU" sz="2800" b="1" dirty="0" smtClean="0">
                <a:solidFill>
                  <a:srgbClr val="185766"/>
                </a:solidFill>
              </a:rPr>
              <a:t>Эмоциональный </a:t>
            </a:r>
            <a:r>
              <a:rPr lang="ru-RU" sz="2800" dirty="0" smtClean="0">
                <a:solidFill>
                  <a:srgbClr val="185766"/>
                </a:solidFill>
              </a:rPr>
              <a:t>- способность выдержать напряжённый экзаменационный марафон.</a:t>
            </a:r>
          </a:p>
          <a:p>
            <a:pPr algn="ctr" eaLnBrk="1" hangingPunct="1">
              <a:buFont typeface="Arial" charset="0"/>
              <a:buNone/>
            </a:pPr>
            <a:r>
              <a:rPr lang="ru-RU" sz="2800" dirty="0" smtClean="0"/>
              <a:t>   </a:t>
            </a:r>
            <a:r>
              <a:rPr lang="ru-RU" sz="2400" i="1" dirty="0" smtClean="0">
                <a:solidFill>
                  <a:srgbClr val="FF0000"/>
                </a:solidFill>
              </a:rPr>
              <a:t>Чтобы экзамены не преподнесли нам неприятных сюрпризов, к ним необходимо основательно подготовиться.</a:t>
            </a:r>
          </a:p>
        </p:txBody>
      </p:sp>
      <p:pic>
        <p:nvPicPr>
          <p:cNvPr id="4" name="Picture 104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785813"/>
            <a:ext cx="12954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4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3600450"/>
          </a:xfrm>
          <a:solidFill>
            <a:schemeClr val="accent3">
              <a:lumMod val="40000"/>
              <a:lumOff val="60000"/>
            </a:schemeClr>
          </a:solidFill>
        </p:spPr>
        <p:txBody>
          <a:bodyPr/>
          <a:lstStyle/>
          <a:p>
            <a:pPr>
              <a:defRPr/>
            </a:pPr>
            <a:r>
              <a:rPr lang="ru-RU" dirty="0" smtClean="0">
                <a:solidFill>
                  <a:srgbClr val="FF0000"/>
                </a:solidFill>
                <a:cs typeface="Arial" pitchFamily="34" charset="0"/>
              </a:rPr>
              <a:t>           </a:t>
            </a:r>
            <a:r>
              <a:rPr lang="ru-RU" sz="4000" dirty="0" smtClean="0">
                <a:solidFill>
                  <a:srgbClr val="FF0000"/>
                </a:solidFill>
                <a:cs typeface="Arial" pitchFamily="34" charset="0"/>
              </a:rPr>
              <a:t>Как </a:t>
            </a:r>
            <a:r>
              <a:rPr lang="ru-RU" sz="4000" dirty="0">
                <a:solidFill>
                  <a:srgbClr val="FF0000"/>
                </a:solidFill>
                <a:cs typeface="Arial" pitchFamily="34" charset="0"/>
              </a:rPr>
              <a:t>подготовиться </a:t>
            </a:r>
            <a:r>
              <a:rPr lang="ru-RU" sz="4000" dirty="0" smtClean="0">
                <a:solidFill>
                  <a:srgbClr val="FF0000"/>
                </a:solidFill>
                <a:cs typeface="Arial" pitchFamily="34" charset="0"/>
              </a:rPr>
              <a:t/>
            </a:r>
            <a:br>
              <a:rPr lang="ru-RU" sz="4000" dirty="0" smtClean="0">
                <a:solidFill>
                  <a:srgbClr val="FF0000"/>
                </a:solidFill>
                <a:cs typeface="Arial" pitchFamily="34" charset="0"/>
              </a:rPr>
            </a:br>
            <a:r>
              <a:rPr lang="ru-RU" sz="4000" dirty="0">
                <a:solidFill>
                  <a:srgbClr val="FF0000"/>
                </a:solidFill>
                <a:cs typeface="Arial" pitchFamily="34" charset="0"/>
              </a:rPr>
              <a:t> </a:t>
            </a:r>
            <a:r>
              <a:rPr lang="ru-RU" sz="4000" dirty="0" smtClean="0">
                <a:solidFill>
                  <a:srgbClr val="FF0000"/>
                </a:solidFill>
                <a:cs typeface="Arial" pitchFamily="34" charset="0"/>
              </a:rPr>
              <a:t>                 к экзаменам психологически</a:t>
            </a:r>
            <a:r>
              <a:rPr lang="ru-RU" dirty="0">
                <a:solidFill>
                  <a:srgbClr val="FF0000"/>
                </a:solidFill>
                <a:cs typeface="Arial" pitchFamily="34" charset="0"/>
              </a:rPr>
              <a:t/>
            </a:r>
            <a:br>
              <a:rPr lang="ru-RU" dirty="0">
                <a:solidFill>
                  <a:srgbClr val="FF0000"/>
                </a:solidFill>
                <a:cs typeface="Arial" pitchFamily="34" charset="0"/>
              </a:rPr>
            </a:br>
            <a:endParaRPr lang="ru-RU" dirty="0"/>
          </a:p>
        </p:txBody>
      </p:sp>
      <p:sp>
        <p:nvSpPr>
          <p:cNvPr id="3" name="Подзаголовок 2"/>
          <p:cNvSpPr>
            <a:spLocks noGrp="1"/>
          </p:cNvSpPr>
          <p:nvPr>
            <p:ph type="subTitle" idx="1"/>
          </p:nvPr>
        </p:nvSpPr>
        <p:spPr>
          <a:xfrm>
            <a:off x="0" y="2348880"/>
            <a:ext cx="9144000" cy="4509120"/>
          </a:xfrm>
          <a:solidFill>
            <a:schemeClr val="accent3">
              <a:lumMod val="40000"/>
              <a:lumOff val="60000"/>
            </a:schemeClr>
          </a:solidFill>
        </p:spPr>
        <p:txBody>
          <a:bodyPr lIns="360000" tIns="180000" rIns="360000" bIns="180000">
            <a:normAutofit lnSpcReduction="10000"/>
          </a:bodyPr>
          <a:lstStyle/>
          <a:p>
            <a:pPr marL="623887" indent="-514350" algn="just">
              <a:defRPr/>
            </a:pPr>
            <a:r>
              <a:rPr lang="ru-RU" dirty="0">
                <a:solidFill>
                  <a:srgbClr val="185766"/>
                </a:solidFill>
              </a:rPr>
              <a:t>1.  Настроить себя на то, что экзамен – необходимость и сдавать его всё равно придётся.</a:t>
            </a:r>
          </a:p>
          <a:p>
            <a:pPr marL="623887" indent="-514350" algn="just">
              <a:defRPr/>
            </a:pPr>
            <a:r>
              <a:rPr lang="ru-RU" dirty="0">
                <a:solidFill>
                  <a:srgbClr val="185766"/>
                </a:solidFill>
              </a:rPr>
              <a:t>2.  Не терять головы и не ставить перед собой сверхзадач.</a:t>
            </a:r>
          </a:p>
          <a:p>
            <a:pPr marL="623887" indent="-514350" algn="just">
              <a:defRPr/>
            </a:pPr>
            <a:r>
              <a:rPr lang="ru-RU" dirty="0">
                <a:solidFill>
                  <a:srgbClr val="185766"/>
                </a:solidFill>
              </a:rPr>
              <a:t>3.  Начинать готовиться к экзаменам заранее.</a:t>
            </a:r>
          </a:p>
          <a:p>
            <a:pPr marL="623887" indent="-514350" algn="just">
              <a:defRPr/>
            </a:pPr>
            <a:r>
              <a:rPr lang="ru-RU" dirty="0">
                <a:solidFill>
                  <a:srgbClr val="185766"/>
                </a:solidFill>
              </a:rPr>
              <a:t>4.  Сначала повторить то, что даётся легко, затем перейти к более сложному.</a:t>
            </a:r>
          </a:p>
          <a:p>
            <a:pPr>
              <a:buFontTx/>
              <a:buAutoNum type="arabicPeriod"/>
              <a:defRPr/>
            </a:pPr>
            <a:endParaRPr lang="ru-RU" dirty="0">
              <a:solidFill>
                <a:srgbClr val="185766"/>
              </a:solidFill>
            </a:endParaRPr>
          </a:p>
          <a:p>
            <a:endParaRPr lang="ru-RU" dirty="0"/>
          </a:p>
        </p:txBody>
      </p:sp>
      <p:pic>
        <p:nvPicPr>
          <p:cNvPr id="4" name="Picture 6" descr="http://www.proshkolu.ru/content/media/pic/std/3000000/2291000/2290024-f7ab21903bcd9e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8809">
            <a:off x="660429" y="609791"/>
            <a:ext cx="16160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94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5"/>
          <p:cNvSpPr>
            <a:spLocks noGrp="1"/>
          </p:cNvSpPr>
          <p:nvPr>
            <p:ph type="subTitle" idx="1"/>
          </p:nvPr>
        </p:nvSpPr>
        <p:spPr>
          <a:xfrm>
            <a:off x="0" y="1077218"/>
            <a:ext cx="9144000" cy="5780782"/>
          </a:xfrm>
          <a:solidFill>
            <a:schemeClr val="accent3">
              <a:lumMod val="40000"/>
              <a:lumOff val="60000"/>
            </a:schemeClr>
          </a:solidFill>
        </p:spPr>
        <p:txBody>
          <a:bodyPr lIns="360000" tIns="180000" rIns="360000" bIns="180000"/>
          <a:lstStyle/>
          <a:p>
            <a:pPr marR="0" algn="l"/>
            <a:endParaRPr lang="ru-RU" sz="2800" dirty="0" smtClean="0"/>
          </a:p>
          <a:p>
            <a:pPr marR="0" algn="l">
              <a:buFont typeface="Wingdings" pitchFamily="2" charset="2"/>
              <a:buChar char=""/>
            </a:pPr>
            <a:r>
              <a:rPr lang="ru-RU" sz="2800" dirty="0" smtClean="0">
                <a:solidFill>
                  <a:schemeClr val="accent5">
                    <a:lumMod val="50000"/>
                  </a:schemeClr>
                </a:solidFill>
              </a:rPr>
              <a:t> Чередовать умственный и физический труд;</a:t>
            </a:r>
          </a:p>
          <a:p>
            <a:pPr marR="0" algn="l">
              <a:buFont typeface="Wingdings" pitchFamily="2" charset="2"/>
              <a:buChar char=""/>
            </a:pPr>
            <a:r>
              <a:rPr lang="ru-RU" sz="2800" dirty="0" smtClean="0">
                <a:solidFill>
                  <a:schemeClr val="accent5">
                    <a:lumMod val="50000"/>
                  </a:schemeClr>
                </a:solidFill>
              </a:rPr>
              <a:t> Беречь от переутомления глаза, давать им отдых, переключать внимание;</a:t>
            </a:r>
          </a:p>
          <a:p>
            <a:pPr marR="0" algn="l">
              <a:buFont typeface="Wingdings" pitchFamily="2" charset="2"/>
              <a:buChar char=""/>
            </a:pPr>
            <a:r>
              <a:rPr lang="ru-RU" sz="2800" dirty="0" smtClean="0">
                <a:solidFill>
                  <a:schemeClr val="accent5">
                    <a:lumMod val="50000"/>
                  </a:schemeClr>
                </a:solidFill>
              </a:rPr>
              <a:t> Минимум телевизионных передач и работы за компьютером;</a:t>
            </a:r>
          </a:p>
          <a:p>
            <a:pPr marR="0" algn="l">
              <a:buFont typeface="Wingdings" pitchFamily="2" charset="2"/>
              <a:buChar char=""/>
            </a:pPr>
            <a:r>
              <a:rPr lang="ru-RU" sz="2800" dirty="0" smtClean="0">
                <a:solidFill>
                  <a:schemeClr val="accent5">
                    <a:lumMod val="50000"/>
                  </a:schemeClr>
                </a:solidFill>
              </a:rPr>
              <a:t> Стимулировать познавательные способности при помощи упражнений;</a:t>
            </a:r>
          </a:p>
          <a:p>
            <a:pPr marR="0" algn="l">
              <a:buFont typeface="Wingdings" pitchFamily="2" charset="2"/>
              <a:buChar char=""/>
            </a:pPr>
            <a:r>
              <a:rPr lang="ru-RU" sz="2800" dirty="0" smtClean="0">
                <a:solidFill>
                  <a:schemeClr val="accent5">
                    <a:lumMod val="50000"/>
                  </a:schemeClr>
                </a:solidFill>
              </a:rPr>
              <a:t> Поднять настроение и наполнить себя свежей силой при помощи дыхательных упражнений.</a:t>
            </a:r>
          </a:p>
        </p:txBody>
      </p:sp>
      <p:sp>
        <p:nvSpPr>
          <p:cNvPr id="4" name="Прямоугольник 3"/>
          <p:cNvSpPr/>
          <p:nvPr/>
        </p:nvSpPr>
        <p:spPr>
          <a:xfrm>
            <a:off x="0" y="0"/>
            <a:ext cx="9159078" cy="1077218"/>
          </a:xfrm>
          <a:prstGeom prst="rect">
            <a:avLst/>
          </a:prstGeom>
          <a:solidFill>
            <a:schemeClr val="accent3">
              <a:lumMod val="40000"/>
              <a:lumOff val="60000"/>
            </a:schemeClr>
          </a:solid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ru-RU" sz="3200" b="1" dirty="0" smtClean="0">
              <a:ln/>
              <a:solidFill>
                <a:schemeClr val="accent3"/>
              </a:solidFill>
            </a:endParaRPr>
          </a:p>
          <a:p>
            <a:pPr algn="ctr">
              <a:defRPr/>
            </a:pPr>
            <a:r>
              <a:rPr lang="ru-RU" sz="3200" b="1" dirty="0" smtClean="0">
                <a:ln/>
                <a:solidFill>
                  <a:srgbClr val="C00000"/>
                </a:solidFill>
              </a:rPr>
              <a:t>УСЛОВИЯ </a:t>
            </a:r>
            <a:r>
              <a:rPr lang="ru-RU" sz="3200" b="1" dirty="0">
                <a:ln/>
                <a:solidFill>
                  <a:srgbClr val="C00000"/>
                </a:solidFill>
              </a:rPr>
              <a:t>ПОДДЕРЖКИ </a:t>
            </a:r>
            <a:r>
              <a:rPr lang="ru-RU" sz="3200" b="1" dirty="0" smtClean="0">
                <a:ln/>
                <a:solidFill>
                  <a:srgbClr val="C00000"/>
                </a:solidFill>
              </a:rPr>
              <a:t>РАБОТОСПОСОБНОСТИ</a:t>
            </a:r>
            <a:endParaRPr lang="ru-RU" sz="3200" b="1" dirty="0">
              <a:ln/>
              <a:solidFill>
                <a:srgbClr val="C00000"/>
              </a:solidFill>
            </a:endParaRPr>
          </a:p>
        </p:txBody>
      </p:sp>
    </p:spTree>
    <p:extLst>
      <p:ext uri="{BB962C8B-B14F-4D97-AF65-F5344CB8AC3E}">
        <p14:creationId xmlns:p14="http://schemas.microsoft.com/office/powerpoint/2010/main" val="97025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Содержимое 2"/>
          <p:cNvSpPr>
            <a:spLocks noGrp="1"/>
          </p:cNvSpPr>
          <p:nvPr>
            <p:ph idx="1"/>
          </p:nvPr>
        </p:nvSpPr>
        <p:spPr>
          <a:xfrm>
            <a:off x="0" y="0"/>
            <a:ext cx="9144000" cy="6858000"/>
          </a:xfrm>
          <a:solidFill>
            <a:schemeClr val="accent3">
              <a:lumMod val="40000"/>
              <a:lumOff val="60000"/>
            </a:schemeClr>
          </a:solidFill>
        </p:spPr>
        <p:txBody>
          <a:bodyPr lIns="360000" tIns="180000" rIns="360000" bIns="180000">
            <a:normAutofit/>
          </a:bodyPr>
          <a:lstStyle/>
          <a:p>
            <a:pPr marL="365760" indent="-256032" eaLnBrk="1" fontAlgn="auto" hangingPunct="1">
              <a:spcAft>
                <a:spcPts val="0"/>
              </a:spcAft>
              <a:buFont typeface="Wingdings 3"/>
              <a:buChar char=""/>
              <a:defRPr/>
            </a:pPr>
            <a:endParaRPr lang="ru-RU" sz="3200" dirty="0" smtClean="0">
              <a:solidFill>
                <a:srgbClr val="185766"/>
              </a:solidFill>
            </a:endParaRPr>
          </a:p>
          <a:p>
            <a:pPr marL="365760" indent="-256032" eaLnBrk="1" fontAlgn="auto" hangingPunct="1">
              <a:spcAft>
                <a:spcPts val="0"/>
              </a:spcAft>
              <a:buFont typeface="Wingdings 3"/>
              <a:buChar char=""/>
              <a:defRPr/>
            </a:pPr>
            <a:endParaRPr lang="ru-RU" dirty="0" smtClean="0">
              <a:solidFill>
                <a:srgbClr val="185766"/>
              </a:solidFill>
            </a:endParaRPr>
          </a:p>
          <a:p>
            <a:pPr marL="365760" indent="-256032" eaLnBrk="1" fontAlgn="auto" hangingPunct="1">
              <a:spcAft>
                <a:spcPts val="0"/>
              </a:spcAft>
              <a:buFont typeface="Wingdings 3"/>
              <a:buChar char=""/>
              <a:defRPr/>
            </a:pPr>
            <a:endParaRPr lang="ru-RU" dirty="0" smtClean="0">
              <a:solidFill>
                <a:srgbClr val="185766"/>
              </a:solidFill>
            </a:endParaRPr>
          </a:p>
          <a:p>
            <a:pPr marL="365760" indent="-256032" eaLnBrk="1" fontAlgn="auto" hangingPunct="1">
              <a:spcAft>
                <a:spcPts val="0"/>
              </a:spcAft>
              <a:buFont typeface="Wingdings 3"/>
              <a:buChar char=""/>
              <a:defRPr/>
            </a:pPr>
            <a:endParaRPr lang="ru-RU" dirty="0">
              <a:solidFill>
                <a:srgbClr val="185766"/>
              </a:solidFill>
            </a:endParaRPr>
          </a:p>
          <a:p>
            <a:pPr marL="365760" indent="-256032" algn="just" eaLnBrk="1" fontAlgn="auto" hangingPunct="1">
              <a:spcAft>
                <a:spcPts val="0"/>
              </a:spcAft>
              <a:buFont typeface="Wingdings 3"/>
              <a:buChar char=""/>
              <a:defRPr/>
            </a:pPr>
            <a:r>
              <a:rPr lang="ru-RU" sz="2800" i="1" dirty="0" smtClean="0">
                <a:solidFill>
                  <a:srgbClr val="185766"/>
                </a:solidFill>
              </a:rPr>
              <a:t>Сначала подготовь место для занятий: убери со стола лишние вещи, удобно расположи нужные учебники, пособия, тетради, бумагу, карандаши.</a:t>
            </a:r>
          </a:p>
          <a:p>
            <a:pPr marL="365760" indent="-256032" algn="just" eaLnBrk="1" fontAlgn="auto" hangingPunct="1">
              <a:spcAft>
                <a:spcPts val="0"/>
              </a:spcAft>
              <a:buFont typeface="Wingdings 3"/>
              <a:buChar char=""/>
              <a:defRPr/>
            </a:pPr>
            <a:r>
              <a:rPr lang="ru-RU" sz="2800" i="1" dirty="0" smtClean="0">
                <a:solidFill>
                  <a:srgbClr val="185766"/>
                </a:solidFill>
              </a:rPr>
              <a:t>Можно ввести в интерьер комнаты желтый и фиолетовый цвета, поскольку они повышают интеллектуальную активность. Для этого достаточно какой-либо картинки в этих тонах.</a:t>
            </a:r>
          </a:p>
          <a:p>
            <a:pPr marL="342900" lvl="1" indent="-342900" eaLnBrk="1" fontAlgn="auto" hangingPunct="1">
              <a:spcBef>
                <a:spcPts val="324"/>
              </a:spcBef>
              <a:spcAft>
                <a:spcPts val="0"/>
              </a:spcAft>
              <a:buFont typeface="Arial" charset="0"/>
              <a:buChar char="•"/>
              <a:defRPr/>
            </a:pPr>
            <a:endParaRPr lang="ru-RU" sz="2400" dirty="0" smtClean="0"/>
          </a:p>
          <a:p>
            <a:pPr marL="365760" indent="-256032" eaLnBrk="1" fontAlgn="auto" hangingPunct="1">
              <a:spcAft>
                <a:spcPts val="0"/>
              </a:spcAft>
              <a:buFont typeface="Wingdings 3"/>
              <a:buChar char=""/>
              <a:defRPr/>
            </a:pPr>
            <a:endParaRPr lang="ru-RU" sz="2400" dirty="0" smtClean="0"/>
          </a:p>
        </p:txBody>
      </p:sp>
      <p:sp>
        <p:nvSpPr>
          <p:cNvPr id="13314" name="Заголовок 1"/>
          <p:cNvSpPr>
            <a:spLocks noGrp="1"/>
          </p:cNvSpPr>
          <p:nvPr>
            <p:ph type="title"/>
          </p:nvPr>
        </p:nvSpPr>
        <p:spPr>
          <a:xfrm>
            <a:off x="1000100" y="142852"/>
            <a:ext cx="8229600" cy="511175"/>
          </a:xfrm>
        </p:spPr>
        <p:txBody>
          <a:bodyPr>
            <a:noAutofit/>
          </a:bodyPr>
          <a:lstStyle/>
          <a:p>
            <a:pPr eaLnBrk="1" fontAlgn="auto" hangingPunct="1">
              <a:spcAft>
                <a:spcPts val="0"/>
              </a:spcAft>
              <a:defRPr/>
            </a:pPr>
            <a:r>
              <a:rPr lang="ru-RU" sz="3600" dirty="0">
                <a:solidFill>
                  <a:srgbClr val="FF0000"/>
                </a:solidFill>
              </a:rPr>
              <a:t/>
            </a:r>
            <a:br>
              <a:rPr lang="ru-RU" sz="3600" dirty="0">
                <a:solidFill>
                  <a:srgbClr val="FF0000"/>
                </a:solidFill>
              </a:rPr>
            </a:br>
            <a:r>
              <a:rPr lang="ru-RU" sz="3600" dirty="0" smtClean="0">
                <a:solidFill>
                  <a:srgbClr val="FF0000"/>
                </a:solidFill>
              </a:rPr>
              <a:t/>
            </a:r>
            <a:br>
              <a:rPr lang="ru-RU" sz="3600" dirty="0" smtClean="0">
                <a:solidFill>
                  <a:srgbClr val="FF0000"/>
                </a:solidFill>
              </a:rPr>
            </a:br>
            <a:r>
              <a:rPr lang="ru-RU" sz="3600" dirty="0" smtClean="0">
                <a:solidFill>
                  <a:srgbClr val="FF0000"/>
                </a:solidFill>
              </a:rPr>
              <a:t/>
            </a:r>
            <a:br>
              <a:rPr lang="ru-RU" sz="3600" dirty="0" smtClean="0">
                <a:solidFill>
                  <a:srgbClr val="FF0000"/>
                </a:solidFill>
              </a:rPr>
            </a:br>
            <a:r>
              <a:rPr lang="ru-RU" sz="3600" dirty="0" smtClean="0">
                <a:solidFill>
                  <a:srgbClr val="FF0000"/>
                </a:solidFill>
              </a:rPr>
              <a:t>Подготовка к экзамену</a:t>
            </a:r>
          </a:p>
        </p:txBody>
      </p:sp>
      <p:pic>
        <p:nvPicPr>
          <p:cNvPr id="18437" name="Picture 2" descr="http://sc12bala.ucoz.ru/_si/0/14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5512"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53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1"/>
          <p:cNvSpPr>
            <a:spLocks noGrp="1"/>
          </p:cNvSpPr>
          <p:nvPr>
            <p:ph idx="1"/>
          </p:nvPr>
        </p:nvSpPr>
        <p:spPr>
          <a:xfrm>
            <a:off x="0" y="0"/>
            <a:ext cx="9144000" cy="6857999"/>
          </a:xfrm>
          <a:solidFill>
            <a:schemeClr val="accent3">
              <a:lumMod val="40000"/>
              <a:lumOff val="60000"/>
            </a:schemeClr>
          </a:solidFill>
        </p:spPr>
        <p:txBody>
          <a:bodyPr lIns="360000" tIns="180000" rIns="360000" bIns="180000"/>
          <a:lstStyle/>
          <a:p>
            <a:pPr marL="342900" lvl="1" indent="-342900" eaLnBrk="1" hangingPunct="1">
              <a:buFont typeface="Arial" charset="0"/>
              <a:buChar char="•"/>
            </a:pPr>
            <a:r>
              <a:rPr lang="ru-RU" sz="3000" i="1" dirty="0" smtClean="0">
                <a:solidFill>
                  <a:srgbClr val="185766"/>
                </a:solidFill>
              </a:rPr>
              <a:t>Составь план подготовки. Для начала определи, кто ты – «жаворонок» или «сова», и в зависимости от этого максимально используй утренние или дневные часы.</a:t>
            </a:r>
          </a:p>
          <a:p>
            <a:pPr marL="342900" lvl="1" indent="-342900" eaLnBrk="1" hangingPunct="1">
              <a:buFont typeface="Arial" charset="0"/>
              <a:buChar char="•"/>
            </a:pPr>
            <a:r>
              <a:rPr lang="ru-RU" sz="3000" i="1" dirty="0" smtClean="0">
                <a:solidFill>
                  <a:srgbClr val="185766"/>
                </a:solidFill>
              </a:rPr>
              <a:t>Начни с самого трудного – с того раздела, который знаешь хуже всего. Но если тебе трудно «раскачаться» , можно начать с того материала, который тебе больше всего интересен и приятен. Возможно, постепенно войдешь в рабочий ритм, и дело пойдет</a:t>
            </a:r>
            <a:r>
              <a:rPr lang="ru-RU" sz="3000" i="1" dirty="0" smtClean="0"/>
              <a:t>.</a:t>
            </a:r>
          </a:p>
          <a:p>
            <a:endParaRPr lang="ru-RU" sz="2800" i="1" dirty="0" smtClean="0"/>
          </a:p>
        </p:txBody>
      </p:sp>
      <p:pic>
        <p:nvPicPr>
          <p:cNvPr id="19459" name="Picture 4" descr="OWLMOR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340768"/>
            <a:ext cx="1214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i?id=98219031&amp;tov=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941168"/>
            <a:ext cx="1327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32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7999"/>
          </a:xfrm>
          <a:solidFill>
            <a:schemeClr val="accent3">
              <a:lumMod val="40000"/>
              <a:lumOff val="60000"/>
            </a:schemeClr>
          </a:solidFill>
        </p:spPr>
        <p:txBody>
          <a:bodyPr lIns="360000" tIns="180000" rIns="360000"/>
          <a:lstStyle/>
          <a:p>
            <a:pPr marL="365760" indent="-256032" algn="just" eaLnBrk="1" fontAlgn="auto" hangingPunct="1">
              <a:spcBef>
                <a:spcPts val="0"/>
              </a:spcBef>
              <a:spcAft>
                <a:spcPts val="0"/>
              </a:spcAft>
              <a:buFont typeface="Wingdings 3"/>
              <a:buChar char=""/>
              <a:defRPr/>
            </a:pPr>
            <a:r>
              <a:rPr lang="ru-RU" sz="2800" i="1" dirty="0" smtClean="0">
                <a:solidFill>
                  <a:srgbClr val="185766"/>
                </a:solidFill>
              </a:rPr>
              <a:t>Чередуй занятия и отдых, скажем, 40 минут занятий, затем 10-15 минут – перерыв. Можно в это время помыть посуду, сделать зарядку, принять душ.</a:t>
            </a:r>
          </a:p>
          <a:p>
            <a:pPr marL="109728" indent="0" eaLnBrk="1" fontAlgn="auto" hangingPunct="1">
              <a:spcBef>
                <a:spcPts val="0"/>
              </a:spcBef>
              <a:spcAft>
                <a:spcPts val="0"/>
              </a:spcAft>
              <a:buNone/>
              <a:defRPr/>
            </a:pPr>
            <a:endParaRPr lang="ru-RU" sz="2800" i="1" dirty="0" smtClean="0">
              <a:solidFill>
                <a:srgbClr val="185766"/>
              </a:solidFill>
            </a:endParaRPr>
          </a:p>
          <a:p>
            <a:pPr marL="365760" indent="-256032" algn="just" eaLnBrk="1" fontAlgn="auto" hangingPunct="1">
              <a:spcBef>
                <a:spcPts val="0"/>
              </a:spcBef>
              <a:spcAft>
                <a:spcPts val="0"/>
              </a:spcAft>
              <a:buFont typeface="Wingdings 3"/>
              <a:buChar char=""/>
              <a:defRPr/>
            </a:pPr>
            <a:r>
              <a:rPr lang="ru-RU" sz="2800" i="1" dirty="0" smtClean="0">
                <a:solidFill>
                  <a:srgbClr val="185766"/>
                </a:solidFill>
              </a:rPr>
              <a:t>Не надо стремиться к тому, чтобы прочитать и запомнить наизусть весь учебник. Полезно структурировать материал за счет составления планов, схем, причем желательно на бумаге. Планы полезны и потому, что их легко использовать при кратком повторении материала.</a:t>
            </a:r>
          </a:p>
          <a:p>
            <a:pPr>
              <a:defRPr/>
            </a:pPr>
            <a:endParaRPr lang="ru-RU" dirty="0"/>
          </a:p>
        </p:txBody>
      </p:sp>
      <p:pic>
        <p:nvPicPr>
          <p:cNvPr id="20484" name="Picture 2" descr="http://im7-tub-ru.yandex.net/i?id=203396991-04-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091112"/>
            <a:ext cx="157162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3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0" y="1"/>
            <a:ext cx="9144000" cy="6858000"/>
          </a:xfrm>
          <a:solidFill>
            <a:schemeClr val="accent3">
              <a:lumMod val="40000"/>
              <a:lumOff val="60000"/>
            </a:schemeClr>
          </a:solidFill>
        </p:spPr>
        <p:txBody>
          <a:bodyPr/>
          <a:lstStyle/>
          <a:p>
            <a:pPr algn="ctr" eaLnBrk="1" hangingPunct="1">
              <a:buFont typeface="Arial" charset="0"/>
              <a:buNone/>
            </a:pPr>
            <a:r>
              <a:rPr lang="ru-RU" sz="3200" b="1" dirty="0" smtClean="0">
                <a:solidFill>
                  <a:srgbClr val="FF0000"/>
                </a:solidFill>
              </a:rPr>
              <a:t>РЕЖИМ ДНЯ</a:t>
            </a:r>
            <a:endParaRPr lang="ru-RU" sz="3200" dirty="0" smtClean="0">
              <a:solidFill>
                <a:srgbClr val="FF0000"/>
              </a:solidFill>
            </a:endParaRPr>
          </a:p>
          <a:p>
            <a:pPr eaLnBrk="1" hangingPunct="1">
              <a:buFont typeface="Arial" charset="0"/>
              <a:buNone/>
            </a:pPr>
            <a:r>
              <a:rPr lang="ru-RU" sz="2800" dirty="0" smtClean="0">
                <a:solidFill>
                  <a:srgbClr val="185766"/>
                </a:solidFill>
              </a:rPr>
              <a:t>    Раздели день на три части:</a:t>
            </a:r>
          </a:p>
          <a:p>
            <a:pPr eaLnBrk="1" hangingPunct="1">
              <a:buFont typeface="Arial" charset="0"/>
              <a:buNone/>
            </a:pPr>
            <a:r>
              <a:rPr lang="ru-RU" sz="2800" dirty="0" smtClean="0">
                <a:solidFill>
                  <a:srgbClr val="185766"/>
                </a:solidFill>
              </a:rPr>
              <a:t>    — готовься к экзаменам 8 часов в день; </a:t>
            </a:r>
          </a:p>
          <a:p>
            <a:pPr eaLnBrk="1" hangingPunct="1">
              <a:buFont typeface="Arial" charset="0"/>
              <a:buNone/>
            </a:pPr>
            <a:r>
              <a:rPr lang="ru-RU" sz="2800" dirty="0" smtClean="0">
                <a:solidFill>
                  <a:srgbClr val="185766"/>
                </a:solidFill>
              </a:rPr>
              <a:t>    — занимайся спортом, по возможности гуляй на свежем воздухе, переключись на домашние обязанности — 8 часов;</a:t>
            </a:r>
            <a:br>
              <a:rPr lang="ru-RU" sz="2800" dirty="0" smtClean="0">
                <a:solidFill>
                  <a:srgbClr val="185766"/>
                </a:solidFill>
              </a:rPr>
            </a:br>
            <a:r>
              <a:rPr lang="ru-RU" sz="2800" dirty="0" smtClean="0">
                <a:solidFill>
                  <a:srgbClr val="185766"/>
                </a:solidFill>
              </a:rPr>
              <a:t>— спи не менее 8 часов; если есть желание и потребность, сделай себе тихий час после обеда.</a:t>
            </a:r>
          </a:p>
          <a:p>
            <a:pPr algn="ctr" eaLnBrk="1" hangingPunct="1">
              <a:buFont typeface="Arial" charset="0"/>
              <a:buNone/>
            </a:pPr>
            <a:endParaRPr lang="ru-RU" sz="2800" dirty="0" smtClean="0"/>
          </a:p>
        </p:txBody>
      </p:sp>
      <p:pic>
        <p:nvPicPr>
          <p:cNvPr id="22531" name="Picture 5" descr="http://open.az/uploads/posts/2012-06/1339422841_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938" y="4286250"/>
            <a:ext cx="24288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Рисунок 9" descr="http://interior.toreuse.com/wp-content/uploads/2011/12/Wall-Clock-MAX-7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214313"/>
            <a:ext cx="1119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http://img1.1tv.ru/imgsize460x345/PR201006031416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4286250"/>
            <a:ext cx="23336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34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464</Words>
  <Application>Microsoft Office PowerPoint</Application>
  <PresentationFormat>Экран (4:3)</PresentationFormat>
  <Paragraphs>89</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ВНИМАНИЕ, ЭКЗАМЕН !  </vt:lpstr>
      <vt:lpstr>Презентация PowerPoint</vt:lpstr>
      <vt:lpstr>Презентация PowerPoint</vt:lpstr>
      <vt:lpstr>           Как подготовиться                    к экзаменам психологически </vt:lpstr>
      <vt:lpstr>Презентация PowerPoint</vt:lpstr>
      <vt:lpstr>   Подготовка к экзамену</vt:lpstr>
      <vt:lpstr>Презентация PowerPoint</vt:lpstr>
      <vt:lpstr>Презентация PowerPoint</vt:lpstr>
      <vt:lpstr>Презентация PowerPoint</vt:lpstr>
      <vt:lpstr>ПИТАНИЕ</vt:lpstr>
      <vt:lpstr>                                                                       Контрастный душ              Смотреть на горящую свечу                                                      Слушание МУЗЫКИ </vt:lpstr>
      <vt:lpstr>            ПРИЕМЫ,  МОБИЛИЗУЮЩИЕ ИНТЕЛЛЕКТУАЛЬНЫЕ ВОЗМОЖНОСТИ</vt:lpstr>
      <vt:lpstr> Для борьбы с кислородным голоданием существует прием под названием «энергетическое зевание».   Зевать необходимо тем чаще, чем более интенсивной умственной деятельностью вы заняты.    Зевание во время экзамена очень полезно.   Для того чтобы оградить свой организм от кислородного голодания, достаточно 3-5 зевков. </vt:lpstr>
      <vt:lpstr>  Успокаивающее дыхание - выдох почти в два раза длиннее вдоха.    При мобилизующем  дыхании   - после вдоха задерживается дыхание.   В случае сильного напряжения нужно перед началом экзамена сделать вдох и затем глубокий выдох – вдвое длиннее вдоха. </vt:lpstr>
      <vt:lpstr>Презентация PowerPoint</vt:lpstr>
      <vt:lpstr>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ПСИХОЛОГИЧЕСКАЯ ПОДГОТОВКА  ВЫПУСКНИКОВ К ЭКЗАМЕНАМ </dc:title>
  <dc:creator>tst</dc:creator>
  <cp:lastModifiedBy>tst</cp:lastModifiedBy>
  <cp:revision>17</cp:revision>
  <dcterms:created xsi:type="dcterms:W3CDTF">2020-05-06T15:50:30Z</dcterms:created>
  <dcterms:modified xsi:type="dcterms:W3CDTF">2022-05-05T11:45:41Z</dcterms:modified>
</cp:coreProperties>
</file>